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2"/>
  </p:notesMasterIdLst>
  <p:sldIdLst>
    <p:sldId id="256" r:id="rId2"/>
    <p:sldId id="357" r:id="rId3"/>
    <p:sldId id="257" r:id="rId4"/>
    <p:sldId id="336" r:id="rId5"/>
    <p:sldId id="345" r:id="rId6"/>
    <p:sldId id="337" r:id="rId7"/>
    <p:sldId id="338" r:id="rId8"/>
    <p:sldId id="347" r:id="rId9"/>
    <p:sldId id="346" r:id="rId10"/>
    <p:sldId id="339" r:id="rId11"/>
    <p:sldId id="340" r:id="rId12"/>
    <p:sldId id="341" r:id="rId13"/>
    <p:sldId id="342" r:id="rId14"/>
    <p:sldId id="343" r:id="rId15"/>
    <p:sldId id="348" r:id="rId16"/>
    <p:sldId id="349" r:id="rId17"/>
    <p:sldId id="350" r:id="rId18"/>
    <p:sldId id="351" r:id="rId19"/>
    <p:sldId id="365" r:id="rId20"/>
    <p:sldId id="352" r:id="rId21"/>
    <p:sldId id="353" r:id="rId22"/>
    <p:sldId id="354" r:id="rId23"/>
    <p:sldId id="355" r:id="rId24"/>
    <p:sldId id="356" r:id="rId25"/>
    <p:sldId id="358" r:id="rId26"/>
    <p:sldId id="359" r:id="rId27"/>
    <p:sldId id="360" r:id="rId28"/>
    <p:sldId id="362" r:id="rId29"/>
    <p:sldId id="366" r:id="rId30"/>
    <p:sldId id="367" r:id="rId3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7" autoAdjust="0"/>
    <p:restoredTop sz="94624" autoAdjust="0"/>
  </p:normalViewPr>
  <p:slideViewPr>
    <p:cSldViewPr>
      <p:cViewPr varScale="1">
        <p:scale>
          <a:sx n="85" d="100"/>
          <a:sy n="85" d="100"/>
        </p:scale>
        <p:origin x="1554" y="84"/>
      </p:cViewPr>
      <p:guideLst>
        <p:guide orient="horz" pos="2160"/>
        <p:guide pos="2880"/>
      </p:guideLst>
    </p:cSldViewPr>
  </p:slideViewPr>
  <p:outlineViewPr>
    <p:cViewPr>
      <p:scale>
        <a:sx n="33" d="100"/>
        <a:sy n="33" d="100"/>
      </p:scale>
      <p:origin x="0" y="1481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D5A6DA-1FA7-4876-AEF5-B6AB868B09A2}" type="datetimeFigureOut">
              <a:rPr lang="tr-TR" smtClean="0"/>
              <a:pPr/>
              <a:t>1.07.2021</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95EB80-06A1-4489-A18A-91414233F030}" type="slidenum">
              <a:rPr lang="tr-TR" smtClean="0"/>
              <a:pPr/>
              <a:t>‹#›</a:t>
            </a:fld>
            <a:endParaRPr lang="tr-TR"/>
          </a:p>
        </p:txBody>
      </p:sp>
    </p:spTree>
    <p:extLst>
      <p:ext uri="{BB962C8B-B14F-4D97-AF65-F5344CB8AC3E}">
        <p14:creationId xmlns:p14="http://schemas.microsoft.com/office/powerpoint/2010/main" val="1407652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2"/>
      </p:bgRef>
    </p:bg>
    <p:spTree>
      <p:nvGrpSpPr>
        <p:cNvPr id="1" name=""/>
        <p:cNvGrpSpPr/>
        <p:nvPr/>
      </p:nvGrpSpPr>
      <p:grpSpPr>
        <a:xfrm>
          <a:off x="0" y="0"/>
          <a:ext cx="0" cy="0"/>
          <a:chOff x="0" y="0"/>
          <a:chExt cx="0" cy="0"/>
        </a:xfrm>
      </p:grpSpPr>
      <p:sp>
        <p:nvSpPr>
          <p:cNvPr id="7" name="6 Dikdörtgen"/>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2362200" y="4038600"/>
            <a:ext cx="6477000" cy="1828800"/>
          </a:xfrm>
        </p:spPr>
        <p:txBody>
          <a:bodyPr anchor="b"/>
          <a:lstStyle>
            <a:lvl1pPr>
              <a:defRPr cap="all" baseline="0"/>
            </a:lvl1pPr>
          </a:lstStyle>
          <a:p>
            <a:r>
              <a:rPr kumimoji="0" lang="tr-TR"/>
              <a:t>Asıl başlık stili için tıklatın</a:t>
            </a:r>
            <a:endParaRPr kumimoji="0" lang="en-US"/>
          </a:p>
        </p:txBody>
      </p:sp>
      <p:sp>
        <p:nvSpPr>
          <p:cNvPr id="9" name="8 Alt Başlık"/>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28" name="27 Veri Yer Tutucusu"/>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6F79E51B-5A35-4F3A-ACB7-562C430281EC}" type="datetime1">
              <a:rPr lang="tr-TR" smtClean="0"/>
              <a:pPr/>
              <a:t>1.07.2021</a:t>
            </a:fld>
            <a:endParaRPr lang="tr-TR"/>
          </a:p>
        </p:txBody>
      </p:sp>
      <p:sp>
        <p:nvSpPr>
          <p:cNvPr id="17" name="16 Altbilgi Yer Tutucusu"/>
          <p:cNvSpPr>
            <a:spLocks noGrp="1"/>
          </p:cNvSpPr>
          <p:nvPr>
            <p:ph type="ftr" sz="quarter" idx="11"/>
          </p:nvPr>
        </p:nvSpPr>
        <p:spPr>
          <a:xfrm>
            <a:off x="2085393" y="236538"/>
            <a:ext cx="5867400" cy="365125"/>
          </a:xfrm>
        </p:spPr>
        <p:txBody>
          <a:bodyPr/>
          <a:lstStyle>
            <a:lvl1pPr algn="r">
              <a:defRPr>
                <a:solidFill>
                  <a:schemeClr val="tx2"/>
                </a:solidFill>
              </a:defRPr>
            </a:lvl1pPr>
          </a:lstStyle>
          <a:p>
            <a:r>
              <a:rPr lang="tr-TR" dirty="0"/>
              <a:t>Öğr. Gör. Nurettin IŞIK</a:t>
            </a:r>
          </a:p>
        </p:txBody>
      </p:sp>
      <p:sp>
        <p:nvSpPr>
          <p:cNvPr id="29" name="28 Slayt Numarası Yer Tutucusu"/>
          <p:cNvSpPr>
            <a:spLocks noGrp="1"/>
          </p:cNvSpPr>
          <p:nvPr>
            <p:ph type="sldNum" sz="quarter" idx="12"/>
          </p:nvPr>
        </p:nvSpPr>
        <p:spPr>
          <a:xfrm>
            <a:off x="8001000" y="228600"/>
            <a:ext cx="838200" cy="381000"/>
          </a:xfrm>
        </p:spPr>
        <p:txBody>
          <a:bodyPr/>
          <a:lstStyle>
            <a:lvl1pPr>
              <a:defRPr>
                <a:solidFill>
                  <a:schemeClr val="tx2"/>
                </a:solidFill>
              </a:defRPr>
            </a:lvl1pPr>
          </a:lstStyle>
          <a:p>
            <a:fld id="{6F5439F3-097B-4A56-B2E9-A447F1D80500}"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12648" y="228600"/>
            <a:ext cx="8153400" cy="990600"/>
          </a:xfrm>
        </p:spPr>
        <p:txBody>
          <a:bodyPr/>
          <a:lstStyle/>
          <a:p>
            <a:r>
              <a:rPr kumimoji="0" lang="tr-TR"/>
              <a:t>Asıl başlık stili için tıklatın</a:t>
            </a:r>
            <a:endParaRPr kumimoji="0" lang="en-US"/>
          </a:p>
        </p:txBody>
      </p:sp>
      <p:sp>
        <p:nvSpPr>
          <p:cNvPr id="4" name="3 Veri Yer Tutucusu"/>
          <p:cNvSpPr>
            <a:spLocks noGrp="1"/>
          </p:cNvSpPr>
          <p:nvPr>
            <p:ph type="dt" sz="half" idx="10"/>
          </p:nvPr>
        </p:nvSpPr>
        <p:spPr/>
        <p:txBody>
          <a:bodyPr/>
          <a:lstStyle/>
          <a:p>
            <a:fld id="{FF2E85C0-9ABA-48F2-AD06-0F6F5F5FF738}" type="datetime1">
              <a:rPr lang="tr-TR" smtClean="0"/>
              <a:pPr/>
              <a:t>1.07.2021</a:t>
            </a:fld>
            <a:endParaRPr lang="tr-TR"/>
          </a:p>
        </p:txBody>
      </p:sp>
      <p:sp>
        <p:nvSpPr>
          <p:cNvPr id="5" name="4 Altbilgi Yer Tutucusu"/>
          <p:cNvSpPr>
            <a:spLocks noGrp="1"/>
          </p:cNvSpPr>
          <p:nvPr>
            <p:ph type="ftr" sz="quarter" idx="11"/>
          </p:nvPr>
        </p:nvSpPr>
        <p:spPr/>
        <p:txBody>
          <a:bodyPr/>
          <a:lstStyle/>
          <a:p>
            <a:r>
              <a:rPr lang="tr-TR" dirty="0"/>
              <a:t>Öğr. Gör. Nurettin IŞIK</a:t>
            </a:r>
          </a:p>
        </p:txBody>
      </p:sp>
      <p:sp>
        <p:nvSpPr>
          <p:cNvPr id="6" name="5 Slayt Numarası Yer Tutucusu"/>
          <p:cNvSpPr>
            <a:spLocks noGrp="1"/>
          </p:cNvSpPr>
          <p:nvPr>
            <p:ph type="sldNum" sz="quarter" idx="12"/>
          </p:nvPr>
        </p:nvSpPr>
        <p:spPr/>
        <p:txBody>
          <a:bodyPr/>
          <a:lstStyle>
            <a:lvl1pPr>
              <a:defRPr>
                <a:solidFill>
                  <a:srgbClr val="FFFFFF"/>
                </a:solidFill>
              </a:defRPr>
            </a:lvl1pPr>
          </a:lstStyle>
          <a:p>
            <a:fld id="{6F5439F3-097B-4A56-B2E9-A447F1D80500}" type="slidenum">
              <a:rPr lang="tr-TR" smtClean="0"/>
              <a:pPr/>
              <a:t>‹#›</a:t>
            </a:fld>
            <a:endParaRPr lang="tr-TR"/>
          </a:p>
        </p:txBody>
      </p:sp>
      <p:sp>
        <p:nvSpPr>
          <p:cNvPr id="8" name="7 İçerik Yer Tutucusu"/>
          <p:cNvSpPr>
            <a:spLocks noGrp="1"/>
          </p:cNvSpPr>
          <p:nvPr>
            <p:ph sz="quarter" idx="1"/>
          </p:nvPr>
        </p:nvSpPr>
        <p:spPr>
          <a:xfrm>
            <a:off x="612648" y="1600200"/>
            <a:ext cx="8153400" cy="44958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7" name="6 Dikdörtgen"/>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Dikdörtgen"/>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ikdörtgen"/>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tr-TR"/>
              <a:t>Asıl başlık stili için tıklatın</a:t>
            </a:r>
            <a:endParaRPr kumimoji="0" lang="en-US"/>
          </a:p>
        </p:txBody>
      </p:sp>
      <p:sp>
        <p:nvSpPr>
          <p:cNvPr id="12" name="11 Veri Yer Tutucusu"/>
          <p:cNvSpPr>
            <a:spLocks noGrp="1"/>
          </p:cNvSpPr>
          <p:nvPr>
            <p:ph type="dt" sz="half" idx="10"/>
          </p:nvPr>
        </p:nvSpPr>
        <p:spPr/>
        <p:txBody>
          <a:bodyPr/>
          <a:lstStyle/>
          <a:p>
            <a:fld id="{0BC930E7-AADB-4034-B11C-5E3813F09771}" type="datetime1">
              <a:rPr lang="tr-TR" smtClean="0"/>
              <a:pPr/>
              <a:t>1.07.2021</a:t>
            </a:fld>
            <a:endParaRPr lang="tr-TR"/>
          </a:p>
        </p:txBody>
      </p:sp>
      <p:sp>
        <p:nvSpPr>
          <p:cNvPr id="13" name="12 Slayt Numarası Yer Tutucusu"/>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F5439F3-097B-4A56-B2E9-A447F1D80500}" type="slidenum">
              <a:rPr lang="tr-TR" smtClean="0"/>
              <a:pPr/>
              <a:t>‹#›</a:t>
            </a:fld>
            <a:endParaRPr lang="tr-TR"/>
          </a:p>
        </p:txBody>
      </p:sp>
      <p:sp>
        <p:nvSpPr>
          <p:cNvPr id="14" name="13 Altbilgi Yer Tutucusu"/>
          <p:cNvSpPr>
            <a:spLocks noGrp="1"/>
          </p:cNvSpPr>
          <p:nvPr>
            <p:ph type="ftr" sz="quarter" idx="12"/>
          </p:nvPr>
        </p:nvSpPr>
        <p:spPr/>
        <p:txBody>
          <a:bodyPr/>
          <a:lstStyle/>
          <a:p>
            <a:r>
              <a:rPr lang="tr-TR" dirty="0"/>
              <a:t>Öğr. Gör. Nurettin IŞIK</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9" name="8 İçerik Yer Tutucusu"/>
          <p:cNvSpPr>
            <a:spLocks noGrp="1"/>
          </p:cNvSpPr>
          <p:nvPr>
            <p:ph sz="quarter" idx="1"/>
          </p:nvPr>
        </p:nvSpPr>
        <p:spPr>
          <a:xfrm>
            <a:off x="609600" y="1589567"/>
            <a:ext cx="3886200" cy="45720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1" name="10 İçerik Yer Tutucusu"/>
          <p:cNvSpPr>
            <a:spLocks noGrp="1"/>
          </p:cNvSpPr>
          <p:nvPr>
            <p:ph sz="quarter" idx="2"/>
          </p:nvPr>
        </p:nvSpPr>
        <p:spPr>
          <a:xfrm>
            <a:off x="4844901" y="1589567"/>
            <a:ext cx="3886200" cy="45720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8" name="7 Veri Yer Tutucusu"/>
          <p:cNvSpPr>
            <a:spLocks noGrp="1"/>
          </p:cNvSpPr>
          <p:nvPr>
            <p:ph type="dt" sz="half" idx="15"/>
          </p:nvPr>
        </p:nvSpPr>
        <p:spPr/>
        <p:txBody>
          <a:bodyPr rtlCol="0"/>
          <a:lstStyle/>
          <a:p>
            <a:fld id="{E36BA067-53D8-43B3-8C76-34DB9FFCF002}" type="datetime1">
              <a:rPr lang="tr-TR" smtClean="0"/>
              <a:pPr/>
              <a:t>1.07.2021</a:t>
            </a:fld>
            <a:endParaRPr lang="tr-TR"/>
          </a:p>
        </p:txBody>
      </p:sp>
      <p:sp>
        <p:nvSpPr>
          <p:cNvPr id="10" name="9 Slayt Numarası Yer Tutucusu"/>
          <p:cNvSpPr>
            <a:spLocks noGrp="1"/>
          </p:cNvSpPr>
          <p:nvPr>
            <p:ph type="sldNum" sz="quarter" idx="16"/>
          </p:nvPr>
        </p:nvSpPr>
        <p:spPr/>
        <p:txBody>
          <a:bodyPr rtlCol="0"/>
          <a:lstStyle/>
          <a:p>
            <a:fld id="{6F5439F3-097B-4A56-B2E9-A447F1D80500}" type="slidenum">
              <a:rPr lang="tr-TR" smtClean="0"/>
              <a:pPr/>
              <a:t>‹#›</a:t>
            </a:fld>
            <a:endParaRPr lang="tr-TR"/>
          </a:p>
        </p:txBody>
      </p:sp>
      <p:sp>
        <p:nvSpPr>
          <p:cNvPr id="12" name="11 Altbilgi Yer Tutucusu"/>
          <p:cNvSpPr>
            <a:spLocks noGrp="1"/>
          </p:cNvSpPr>
          <p:nvPr>
            <p:ph type="ftr" sz="quarter" idx="17"/>
          </p:nvPr>
        </p:nvSpPr>
        <p:spPr/>
        <p:txBody>
          <a:bodyPr rtlCol="0"/>
          <a:lstStyle/>
          <a:p>
            <a:r>
              <a:rPr lang="tr-TR" dirty="0"/>
              <a:t>Öğr. Gör. Nurettin IŞIK</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533400" y="273050"/>
            <a:ext cx="8153400" cy="869950"/>
          </a:xfrm>
        </p:spPr>
        <p:txBody>
          <a:bodyPr anchor="ctr"/>
          <a:lstStyle>
            <a:lvl1pPr>
              <a:defRPr/>
            </a:lvl1pPr>
          </a:lstStyle>
          <a:p>
            <a:r>
              <a:rPr kumimoji="0" lang="tr-TR"/>
              <a:t>Asıl başlık stili için tıklatın</a:t>
            </a:r>
            <a:endParaRPr kumimoji="0" lang="en-US"/>
          </a:p>
        </p:txBody>
      </p:sp>
      <p:sp>
        <p:nvSpPr>
          <p:cNvPr id="11" name="10 İçerik Yer Tutucusu"/>
          <p:cNvSpPr>
            <a:spLocks noGrp="1"/>
          </p:cNvSpPr>
          <p:nvPr>
            <p:ph sz="quarter" idx="2"/>
          </p:nvPr>
        </p:nvSpPr>
        <p:spPr>
          <a:xfrm>
            <a:off x="609600" y="2438400"/>
            <a:ext cx="3886200" cy="35814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3" name="12 İçerik Yer Tutucusu"/>
          <p:cNvSpPr>
            <a:spLocks noGrp="1"/>
          </p:cNvSpPr>
          <p:nvPr>
            <p:ph sz="quarter" idx="4"/>
          </p:nvPr>
        </p:nvSpPr>
        <p:spPr>
          <a:xfrm>
            <a:off x="4800600" y="2438400"/>
            <a:ext cx="3886200" cy="35814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 name="9 Veri Yer Tutucusu"/>
          <p:cNvSpPr>
            <a:spLocks noGrp="1"/>
          </p:cNvSpPr>
          <p:nvPr>
            <p:ph type="dt" sz="half" idx="15"/>
          </p:nvPr>
        </p:nvSpPr>
        <p:spPr/>
        <p:txBody>
          <a:bodyPr rtlCol="0"/>
          <a:lstStyle/>
          <a:p>
            <a:fld id="{67AA2550-027C-4E9E-928E-A5129BFCE309}" type="datetime1">
              <a:rPr lang="tr-TR" smtClean="0"/>
              <a:pPr/>
              <a:t>1.07.2021</a:t>
            </a:fld>
            <a:endParaRPr lang="tr-TR"/>
          </a:p>
        </p:txBody>
      </p:sp>
      <p:sp>
        <p:nvSpPr>
          <p:cNvPr id="12" name="11 Slayt Numarası Yer Tutucusu"/>
          <p:cNvSpPr>
            <a:spLocks noGrp="1"/>
          </p:cNvSpPr>
          <p:nvPr>
            <p:ph type="sldNum" sz="quarter" idx="16"/>
          </p:nvPr>
        </p:nvSpPr>
        <p:spPr/>
        <p:txBody>
          <a:bodyPr rtlCol="0"/>
          <a:lstStyle/>
          <a:p>
            <a:fld id="{6F5439F3-097B-4A56-B2E9-A447F1D80500}" type="slidenum">
              <a:rPr lang="tr-TR" smtClean="0"/>
              <a:pPr/>
              <a:t>‹#›</a:t>
            </a:fld>
            <a:endParaRPr lang="tr-TR"/>
          </a:p>
        </p:txBody>
      </p:sp>
      <p:sp>
        <p:nvSpPr>
          <p:cNvPr id="14" name="13 Altbilgi Yer Tutucusu"/>
          <p:cNvSpPr>
            <a:spLocks noGrp="1"/>
          </p:cNvSpPr>
          <p:nvPr>
            <p:ph type="ftr" sz="quarter" idx="17"/>
          </p:nvPr>
        </p:nvSpPr>
        <p:spPr/>
        <p:txBody>
          <a:bodyPr rtlCol="0"/>
          <a:lstStyle/>
          <a:p>
            <a:r>
              <a:rPr lang="tr-TR" dirty="0"/>
              <a:t>Öğr. Gör. Nurettin IŞIK</a:t>
            </a:r>
          </a:p>
        </p:txBody>
      </p:sp>
      <p:sp>
        <p:nvSpPr>
          <p:cNvPr id="16" name="15 Metin Yer Tutucusu"/>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tr-TR"/>
              <a:t>Asıl metin stillerini düzenlemek için tıklatın</a:t>
            </a:r>
          </a:p>
        </p:txBody>
      </p:sp>
      <p:sp>
        <p:nvSpPr>
          <p:cNvPr id="15" name="14 Metin Yer Tutucusu"/>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tr-TR"/>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5B847928-D0B0-45FB-9F57-C1ABAA0F80CA}" type="datetime1">
              <a:rPr lang="tr-TR" smtClean="0"/>
              <a:pPr/>
              <a:t>1.07.2021</a:t>
            </a:fld>
            <a:endParaRPr lang="tr-TR"/>
          </a:p>
        </p:txBody>
      </p:sp>
      <p:sp>
        <p:nvSpPr>
          <p:cNvPr id="4" name="3 Altbilgi Yer Tutucusu"/>
          <p:cNvSpPr>
            <a:spLocks noGrp="1"/>
          </p:cNvSpPr>
          <p:nvPr>
            <p:ph type="ftr" sz="quarter" idx="11"/>
          </p:nvPr>
        </p:nvSpPr>
        <p:spPr/>
        <p:txBody>
          <a:bodyPr/>
          <a:lstStyle/>
          <a:p>
            <a:r>
              <a:rPr lang="tr-TR" dirty="0"/>
              <a:t>Öğr. Gör. Nurettin IŞIK</a:t>
            </a:r>
          </a:p>
        </p:txBody>
      </p:sp>
      <p:sp>
        <p:nvSpPr>
          <p:cNvPr id="5" name="4 Slayt Numarası Yer Tutucusu"/>
          <p:cNvSpPr>
            <a:spLocks noGrp="1"/>
          </p:cNvSpPr>
          <p:nvPr>
            <p:ph type="sldNum" sz="quarter" idx="12"/>
          </p:nvPr>
        </p:nvSpPr>
        <p:spPr/>
        <p:txBody>
          <a:bodyPr/>
          <a:lstStyle>
            <a:lvl1pPr>
              <a:defRPr>
                <a:solidFill>
                  <a:srgbClr val="FFFFFF"/>
                </a:solidFill>
              </a:defRPr>
            </a:lvl1pPr>
          </a:lstStyle>
          <a:p>
            <a:fld id="{6F5439F3-097B-4A56-B2E9-A447F1D80500}"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9E543467-3B44-4724-93F4-960A9858EF52}" type="datetime1">
              <a:rPr lang="tr-TR" smtClean="0"/>
              <a:pPr/>
              <a:t>1.07.2021</a:t>
            </a:fld>
            <a:endParaRPr lang="tr-TR"/>
          </a:p>
        </p:txBody>
      </p:sp>
      <p:sp>
        <p:nvSpPr>
          <p:cNvPr id="3" name="2 Altbilgi Yer Tutucusu"/>
          <p:cNvSpPr>
            <a:spLocks noGrp="1"/>
          </p:cNvSpPr>
          <p:nvPr>
            <p:ph type="ftr" sz="quarter" idx="11"/>
          </p:nvPr>
        </p:nvSpPr>
        <p:spPr/>
        <p:txBody>
          <a:bodyPr/>
          <a:lstStyle/>
          <a:p>
            <a:r>
              <a:rPr lang="tr-TR" dirty="0"/>
              <a:t>Öğr. Gör. Nurettin IŞIK</a:t>
            </a:r>
          </a:p>
        </p:txBody>
      </p:sp>
      <p:sp>
        <p:nvSpPr>
          <p:cNvPr id="4" name="3 Slayt Numarası Yer Tutucusu"/>
          <p:cNvSpPr>
            <a:spLocks noGrp="1"/>
          </p:cNvSpPr>
          <p:nvPr>
            <p:ph type="sldNum" sz="quarter" idx="12"/>
          </p:nvPr>
        </p:nvSpPr>
        <p:spPr>
          <a:xfrm>
            <a:off x="0" y="6248400"/>
            <a:ext cx="533400" cy="381000"/>
          </a:xfrm>
        </p:spPr>
        <p:txBody>
          <a:bodyPr/>
          <a:lstStyle>
            <a:lvl1pPr>
              <a:defRPr>
                <a:solidFill>
                  <a:schemeClr val="tx2"/>
                </a:solidFill>
              </a:defRPr>
            </a:lvl1pPr>
          </a:lstStyle>
          <a:p>
            <a:fld id="{6F5439F3-097B-4A56-B2E9-A447F1D80500}"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3050"/>
            <a:ext cx="8077200" cy="869950"/>
          </a:xfrm>
        </p:spPr>
        <p:txBody>
          <a:bodyPr anchor="ctr"/>
          <a:lstStyle>
            <a:lvl1pPr algn="l">
              <a:buNone/>
              <a:defRPr sz="4400" b="0"/>
            </a:lvl1pPr>
          </a:lstStyle>
          <a:p>
            <a:r>
              <a:rPr kumimoji="0" lang="tr-TR"/>
              <a:t>Asıl başlık stili için tıklatın</a:t>
            </a:r>
            <a:endParaRPr kumimoji="0" lang="en-US"/>
          </a:p>
        </p:txBody>
      </p:sp>
      <p:sp>
        <p:nvSpPr>
          <p:cNvPr id="5" name="4 Veri Yer Tutucusu"/>
          <p:cNvSpPr>
            <a:spLocks noGrp="1"/>
          </p:cNvSpPr>
          <p:nvPr>
            <p:ph type="dt" sz="half" idx="10"/>
          </p:nvPr>
        </p:nvSpPr>
        <p:spPr/>
        <p:txBody>
          <a:bodyPr/>
          <a:lstStyle/>
          <a:p>
            <a:fld id="{293DC7C6-EA33-43E1-8972-53F598A6F043}" type="datetime1">
              <a:rPr lang="tr-TR" smtClean="0"/>
              <a:pPr/>
              <a:t>1.07.2021</a:t>
            </a:fld>
            <a:endParaRPr lang="tr-TR"/>
          </a:p>
        </p:txBody>
      </p:sp>
      <p:sp>
        <p:nvSpPr>
          <p:cNvPr id="6" name="5 Altbilgi Yer Tutucusu"/>
          <p:cNvSpPr>
            <a:spLocks noGrp="1"/>
          </p:cNvSpPr>
          <p:nvPr>
            <p:ph type="ftr" sz="quarter" idx="11"/>
          </p:nvPr>
        </p:nvSpPr>
        <p:spPr/>
        <p:txBody>
          <a:bodyPr/>
          <a:lstStyle/>
          <a:p>
            <a:r>
              <a:rPr lang="tr-TR" dirty="0"/>
              <a:t>Öğr. Gör. Nurettin IŞIK</a:t>
            </a:r>
          </a:p>
        </p:txBody>
      </p:sp>
      <p:sp>
        <p:nvSpPr>
          <p:cNvPr id="7" name="6 Slayt Numarası Yer Tutucusu"/>
          <p:cNvSpPr>
            <a:spLocks noGrp="1"/>
          </p:cNvSpPr>
          <p:nvPr>
            <p:ph type="sldNum" sz="quarter" idx="12"/>
          </p:nvPr>
        </p:nvSpPr>
        <p:spPr/>
        <p:txBody>
          <a:bodyPr/>
          <a:lstStyle>
            <a:lvl1pPr>
              <a:defRPr>
                <a:solidFill>
                  <a:srgbClr val="FFFFFF"/>
                </a:solidFill>
              </a:defRPr>
            </a:lvl1pPr>
          </a:lstStyle>
          <a:p>
            <a:fld id="{6F5439F3-097B-4A56-B2E9-A447F1D80500}" type="slidenum">
              <a:rPr lang="tr-TR" smtClean="0"/>
              <a:pPr/>
              <a:t>‹#›</a:t>
            </a:fld>
            <a:endParaRPr lang="tr-TR"/>
          </a:p>
        </p:txBody>
      </p:sp>
      <p:sp>
        <p:nvSpPr>
          <p:cNvPr id="3" name="2 Metin Yer Tutucusu"/>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a:t>Asıl metin stillerini düzenlemek için tıklatın</a:t>
            </a:r>
          </a:p>
        </p:txBody>
      </p:sp>
      <p:sp>
        <p:nvSpPr>
          <p:cNvPr id="9" name="8 İçerik Yer Tutucusu"/>
          <p:cNvSpPr>
            <a:spLocks noGrp="1"/>
          </p:cNvSpPr>
          <p:nvPr>
            <p:ph sz="quarter" idx="1"/>
          </p:nvPr>
        </p:nvSpPr>
        <p:spPr>
          <a:xfrm>
            <a:off x="2362200" y="1752600"/>
            <a:ext cx="6400800" cy="44196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3">
        <a:schemeClr val="bg2"/>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r-TR"/>
              <a:t>Asıl metin stillerini düzenlemek için tıklatın</a:t>
            </a:r>
          </a:p>
        </p:txBody>
      </p:sp>
      <p:sp>
        <p:nvSpPr>
          <p:cNvPr id="8" name="7 Dikdörtgen"/>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ikdörtgen"/>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tr-TR"/>
              <a:t>Asıl başlık stili için tıklatın</a:t>
            </a:r>
            <a:endParaRPr kumimoji="0" lang="en-US"/>
          </a:p>
        </p:txBody>
      </p:sp>
      <p:sp>
        <p:nvSpPr>
          <p:cNvPr id="11" name="10 Dikdörtgen"/>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Veri Yer Tutucusu"/>
          <p:cNvSpPr>
            <a:spLocks noGrp="1"/>
          </p:cNvSpPr>
          <p:nvPr>
            <p:ph type="dt" sz="half" idx="10"/>
          </p:nvPr>
        </p:nvSpPr>
        <p:spPr>
          <a:xfrm>
            <a:off x="6248400" y="6248400"/>
            <a:ext cx="2667000" cy="365125"/>
          </a:xfrm>
        </p:spPr>
        <p:txBody>
          <a:bodyPr rtlCol="0"/>
          <a:lstStyle/>
          <a:p>
            <a:fld id="{E3D4DA2E-0892-48BA-BFF4-23317FB19292}" type="datetime1">
              <a:rPr lang="tr-TR" smtClean="0"/>
              <a:pPr/>
              <a:t>1.07.2021</a:t>
            </a:fld>
            <a:endParaRPr lang="tr-TR"/>
          </a:p>
        </p:txBody>
      </p:sp>
      <p:sp>
        <p:nvSpPr>
          <p:cNvPr id="13" name="12 Slayt Numarası Yer Tutucusu"/>
          <p:cNvSpPr>
            <a:spLocks noGrp="1"/>
          </p:cNvSpPr>
          <p:nvPr>
            <p:ph type="sldNum" sz="quarter" idx="11"/>
          </p:nvPr>
        </p:nvSpPr>
        <p:spPr>
          <a:xfrm>
            <a:off x="0" y="4667249"/>
            <a:ext cx="1447800" cy="663578"/>
          </a:xfrm>
        </p:spPr>
        <p:txBody>
          <a:bodyPr rtlCol="0"/>
          <a:lstStyle>
            <a:lvl1pPr>
              <a:defRPr sz="2800"/>
            </a:lvl1pPr>
          </a:lstStyle>
          <a:p>
            <a:fld id="{6F5439F3-097B-4A56-B2E9-A447F1D80500}" type="slidenum">
              <a:rPr lang="tr-TR" smtClean="0"/>
              <a:pPr/>
              <a:t>‹#›</a:t>
            </a:fld>
            <a:endParaRPr lang="tr-TR"/>
          </a:p>
        </p:txBody>
      </p:sp>
      <p:sp>
        <p:nvSpPr>
          <p:cNvPr id="14" name="13 Altbilgi Yer Tutucusu"/>
          <p:cNvSpPr>
            <a:spLocks noGrp="1"/>
          </p:cNvSpPr>
          <p:nvPr>
            <p:ph type="ftr" sz="quarter" idx="12"/>
          </p:nvPr>
        </p:nvSpPr>
        <p:spPr>
          <a:xfrm>
            <a:off x="1600200" y="6248206"/>
            <a:ext cx="4572000" cy="365125"/>
          </a:xfrm>
        </p:spPr>
        <p:txBody>
          <a:bodyPr rtlCol="0"/>
          <a:lstStyle/>
          <a:p>
            <a:r>
              <a:rPr lang="tr-TR" dirty="0"/>
              <a:t>Öğr. Gör. Nurettin IŞIK</a:t>
            </a:r>
          </a:p>
        </p:txBody>
      </p:sp>
      <p:sp>
        <p:nvSpPr>
          <p:cNvPr id="3" name="2 Resim Yer Tutucusu"/>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tr-TR"/>
              <a:t>Resim eklemek için simgeyi tıklatın</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C8930951-218D-4F10-9821-197490BEF137}" type="datetime1">
              <a:rPr lang="tr-TR" smtClean="0"/>
              <a:pPr/>
              <a:t>1.07.2021</a:t>
            </a:fld>
            <a:endParaRPr lang="tr-TR"/>
          </a:p>
        </p:txBody>
      </p:sp>
      <p:sp>
        <p:nvSpPr>
          <p:cNvPr id="5" name="4 Altbilgi Yer Tutucusu"/>
          <p:cNvSpPr>
            <a:spLocks noGrp="1"/>
          </p:cNvSpPr>
          <p:nvPr>
            <p:ph type="ftr" sz="quarter" idx="11"/>
          </p:nvPr>
        </p:nvSpPr>
        <p:spPr/>
        <p:txBody>
          <a:bodyPr/>
          <a:lstStyle/>
          <a:p>
            <a:r>
              <a:rPr lang="tr-TR" dirty="0"/>
              <a:t>Öğr. Gör. Nurettin IŞIK</a:t>
            </a:r>
          </a:p>
        </p:txBody>
      </p:sp>
      <p:sp>
        <p:nvSpPr>
          <p:cNvPr id="6" name="5 Slayt Numarası Yer Tutucusu"/>
          <p:cNvSpPr>
            <a:spLocks noGrp="1"/>
          </p:cNvSpPr>
          <p:nvPr>
            <p:ph type="sldNum" sz="quarter" idx="12"/>
          </p:nvPr>
        </p:nvSpPr>
        <p:spPr/>
        <p:txBody>
          <a:bodyPr/>
          <a:lstStyle/>
          <a:p>
            <a:fld id="{6F5439F3-097B-4A56-B2E9-A447F1D80500}"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bg>
      <p:bgRef idx="1001">
        <a:schemeClr val="bg1"/>
      </p:bgRef>
    </p:bg>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553200" y="609600"/>
            <a:ext cx="2057400" cy="5516563"/>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609600"/>
            <a:ext cx="5562600" cy="5516564"/>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a:xfrm>
            <a:off x="6553200" y="6248402"/>
            <a:ext cx="2209800" cy="365125"/>
          </a:xfrm>
        </p:spPr>
        <p:txBody>
          <a:bodyPr/>
          <a:lstStyle/>
          <a:p>
            <a:fld id="{51497A6E-A624-46C0-AC49-B502B4E9E49C}" type="datetime1">
              <a:rPr lang="tr-TR" smtClean="0"/>
              <a:pPr/>
              <a:t>1.07.2021</a:t>
            </a:fld>
            <a:endParaRPr lang="tr-TR"/>
          </a:p>
        </p:txBody>
      </p:sp>
      <p:sp>
        <p:nvSpPr>
          <p:cNvPr id="5" name="4 Altbilgi Yer Tutucusu"/>
          <p:cNvSpPr>
            <a:spLocks noGrp="1"/>
          </p:cNvSpPr>
          <p:nvPr>
            <p:ph type="ftr" sz="quarter" idx="11"/>
          </p:nvPr>
        </p:nvSpPr>
        <p:spPr>
          <a:xfrm>
            <a:off x="457201" y="6248207"/>
            <a:ext cx="5573483" cy="365125"/>
          </a:xfrm>
        </p:spPr>
        <p:txBody>
          <a:bodyPr/>
          <a:lstStyle/>
          <a:p>
            <a:r>
              <a:rPr lang="tr-TR" dirty="0"/>
              <a:t>Öğr. Gör. Nurettin IŞIK</a:t>
            </a:r>
          </a:p>
        </p:txBody>
      </p:sp>
      <p:sp>
        <p:nvSpPr>
          <p:cNvPr id="7" name="6 Dikdörtgen"/>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7 Dikdörtgen"/>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Dikdörtgen"/>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5 Slayt Numarası Yer Tutucusu"/>
          <p:cNvSpPr>
            <a:spLocks noGrp="1"/>
          </p:cNvSpPr>
          <p:nvPr>
            <p:ph type="sldNum" sz="quarter" idx="12"/>
          </p:nvPr>
        </p:nvSpPr>
        <p:spPr>
          <a:xfrm rot="5400000">
            <a:off x="5989638" y="144462"/>
            <a:ext cx="533400" cy="244476"/>
          </a:xfrm>
        </p:spPr>
        <p:txBody>
          <a:bodyPr/>
          <a:lstStyle/>
          <a:p>
            <a:fld id="{6F5439F3-097B-4A56-B2E9-A447F1D80500}"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Başlık Yer Tutucusu"/>
          <p:cNvSpPr>
            <a:spLocks noGrp="1"/>
          </p:cNvSpPr>
          <p:nvPr>
            <p:ph type="title"/>
          </p:nvPr>
        </p:nvSpPr>
        <p:spPr>
          <a:xfrm>
            <a:off x="609600" y="228600"/>
            <a:ext cx="8153400" cy="990600"/>
          </a:xfrm>
          <a:prstGeom prst="rect">
            <a:avLst/>
          </a:prstGeom>
        </p:spPr>
        <p:txBody>
          <a:bodyPr vert="horz" anchor="ctr">
            <a:normAutofit/>
          </a:bodyPr>
          <a:lstStyle/>
          <a:p>
            <a:r>
              <a:rPr kumimoji="0" lang="tr-TR"/>
              <a:t>Asıl başlık stili için tıklatın</a:t>
            </a:r>
            <a:endParaRPr kumimoji="0" lang="en-US"/>
          </a:p>
        </p:txBody>
      </p:sp>
      <p:sp>
        <p:nvSpPr>
          <p:cNvPr id="13" name="12 Metin Yer Tutucusu"/>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4" name="13 Veri Yer Tutucusu"/>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BE2C7DF-CBE5-4883-BE38-4E3CD92E62C0}" type="datetime1">
              <a:rPr lang="tr-TR" smtClean="0"/>
              <a:pPr/>
              <a:t>1.07.2021</a:t>
            </a:fld>
            <a:endParaRPr lang="tr-TR"/>
          </a:p>
        </p:txBody>
      </p:sp>
      <p:sp>
        <p:nvSpPr>
          <p:cNvPr id="3" name="2 Altbilgi Yer Tutucusu"/>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r>
              <a:rPr lang="tr-TR" dirty="0"/>
              <a:t>Öğr. Gör. Nurettin IŞIK</a:t>
            </a:r>
          </a:p>
        </p:txBody>
      </p:sp>
      <p:sp>
        <p:nvSpPr>
          <p:cNvPr id="7" name="6 Dikdörtgen"/>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Dikdörtgen"/>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ikdörtgen"/>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Slayt Numarası Yer Tutucusu"/>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F5439F3-097B-4A56-B2E9-A447F1D80500}"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39552" y="2204864"/>
            <a:ext cx="8136904" cy="676672"/>
          </a:xfrm>
        </p:spPr>
        <p:txBody>
          <a:bodyPr>
            <a:normAutofit/>
          </a:bodyPr>
          <a:lstStyle/>
          <a:p>
            <a:pPr algn="ctr"/>
            <a:r>
              <a:rPr lang="tr-TR" sz="2800" b="1" i="1" dirty="0" err="1"/>
              <a:t>kAYIŞ</a:t>
            </a:r>
            <a:r>
              <a:rPr lang="tr-TR" sz="2800" b="1" i="1" dirty="0"/>
              <a:t>-KASNAK </a:t>
            </a:r>
            <a:r>
              <a:rPr lang="tr-TR" sz="2800" b="1" i="1" dirty="0" err="1"/>
              <a:t>mekanİzmalarI</a:t>
            </a:r>
            <a:r>
              <a:rPr lang="tr-TR" sz="2800" b="1" i="1" dirty="0"/>
              <a:t> MONTAJ VE BAKIMI</a:t>
            </a:r>
            <a:endParaRPr lang="tr-TR" sz="2800" dirty="0"/>
          </a:p>
        </p:txBody>
      </p:sp>
      <p:sp>
        <p:nvSpPr>
          <p:cNvPr id="3" name="2 Alt Başlık"/>
          <p:cNvSpPr>
            <a:spLocks noGrp="1"/>
          </p:cNvSpPr>
          <p:nvPr>
            <p:ph type="subTitle" idx="1"/>
          </p:nvPr>
        </p:nvSpPr>
        <p:spPr/>
        <p:txBody>
          <a:bodyPr>
            <a:normAutofit fontScale="92500" lnSpcReduction="20000"/>
          </a:bodyPr>
          <a:lstStyle/>
          <a:p>
            <a:r>
              <a:rPr lang="tr-TR" sz="2000" i="1" dirty="0"/>
              <a:t>HAZIRLAYAN:</a:t>
            </a:r>
            <a:endParaRPr lang="tr-TR" sz="2000" dirty="0"/>
          </a:p>
          <a:p>
            <a:r>
              <a:rPr lang="tr-TR" sz="2000" i="1" dirty="0"/>
              <a:t>Nurettin IŞIK, Mak. Yük. Tek. Öğr. HVAC-R Eğitimcisi</a:t>
            </a:r>
            <a:endParaRPr lang="tr-TR" sz="20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874" y="332656"/>
            <a:ext cx="4857750" cy="1800225"/>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9058" y="2996952"/>
            <a:ext cx="1703664" cy="2097795"/>
          </a:xfrm>
          <a:prstGeom prst="rect">
            <a:avLst/>
          </a:prstGeom>
        </p:spPr>
      </p:pic>
      <p:sp>
        <p:nvSpPr>
          <p:cNvPr id="6" name="5 Metin kutusu"/>
          <p:cNvSpPr txBox="1"/>
          <p:nvPr/>
        </p:nvSpPr>
        <p:spPr>
          <a:xfrm>
            <a:off x="928662" y="5000636"/>
            <a:ext cx="7786742" cy="923330"/>
          </a:xfrm>
          <a:prstGeom prst="rect">
            <a:avLst/>
          </a:prstGeom>
          <a:noFill/>
        </p:spPr>
        <p:txBody>
          <a:bodyPr wrap="square" rtlCol="0">
            <a:spAutoFit/>
          </a:bodyPr>
          <a:lstStyle/>
          <a:p>
            <a:r>
              <a:rPr lang="tr-TR" dirty="0"/>
              <a:t>Kaynaklar:</a:t>
            </a:r>
          </a:p>
          <a:p>
            <a:pPr>
              <a:buFont typeface="Arial" pitchFamily="34" charset="0"/>
              <a:buChar char="•"/>
            </a:pPr>
            <a:r>
              <a:rPr lang="tr-TR" dirty="0"/>
              <a:t>GATES 2087 E2 PREVENTIVE MAINTENANCE MANUAL</a:t>
            </a:r>
          </a:p>
          <a:p>
            <a:pPr>
              <a:buFont typeface="Arial" pitchFamily="34" charset="0"/>
              <a:buChar char="•"/>
            </a:pPr>
            <a:r>
              <a:rPr lang="tr-TR" dirty="0"/>
              <a:t>FENNER FRICTON BELT DRIVES ,WEDGE BELT DRIVE SELECTION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endParaRPr lang="tr-TR" dirty="0"/>
          </a:p>
        </p:txBody>
      </p:sp>
      <p:sp>
        <p:nvSpPr>
          <p:cNvPr id="3" name="Altbilgi Yer Tutucusu 2"/>
          <p:cNvSpPr>
            <a:spLocks noGrp="1"/>
          </p:cNvSpPr>
          <p:nvPr>
            <p:ph type="ftr" sz="quarter" idx="11"/>
          </p:nvPr>
        </p:nvSpPr>
        <p:spPr>
          <a:xfrm>
            <a:off x="3275856" y="6309320"/>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2</a:t>
            </a:fld>
            <a:endParaRPr lang="tr-TR"/>
          </a:p>
        </p:txBody>
      </p:sp>
      <p:pic>
        <p:nvPicPr>
          <p:cNvPr id="6" name="İçerik Yer Tutucusu 5"/>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619672" y="1558581"/>
            <a:ext cx="5746612" cy="2376264"/>
          </a:xfrm>
          <a:ln>
            <a:solidFill>
              <a:schemeClr val="accent1"/>
            </a:solidFill>
          </a:ln>
        </p:spPr>
      </p:pic>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3934845"/>
            <a:ext cx="5759319" cy="2388711"/>
          </a:xfrm>
          <a:prstGeom prst="rect">
            <a:avLst/>
          </a:prstGeom>
          <a:ln>
            <a:solidFill>
              <a:schemeClr val="accent1"/>
            </a:solidFill>
          </a:ln>
        </p:spPr>
      </p:pic>
    </p:spTree>
    <p:extLst>
      <p:ext uri="{BB962C8B-B14F-4D97-AF65-F5344CB8AC3E}">
        <p14:creationId xmlns:p14="http://schemas.microsoft.com/office/powerpoint/2010/main" val="1454978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latin typeface="Arial" pitchFamily="34" charset="0"/>
                <a:cs typeface="Arial" pitchFamily="34" charset="0"/>
              </a:rPr>
              <a:t>I. GİRİŞ</a:t>
            </a:r>
            <a:br>
              <a:rPr lang="tr-TR" dirty="0">
                <a:latin typeface="Arial" pitchFamily="34" charset="0"/>
                <a:cs typeface="Arial" pitchFamily="34" charset="0"/>
              </a:rPr>
            </a:br>
            <a:r>
              <a:rPr lang="tr-TR" sz="3100" dirty="0">
                <a:latin typeface="Arial" pitchFamily="34" charset="0"/>
                <a:cs typeface="Arial" pitchFamily="34" charset="0"/>
              </a:rPr>
              <a:t>1. Niçin Koruyucu Bakım?</a:t>
            </a:r>
          </a:p>
        </p:txBody>
      </p:sp>
      <p:sp>
        <p:nvSpPr>
          <p:cNvPr id="3" name="2 İçerik Yer Tutucusu"/>
          <p:cNvSpPr>
            <a:spLocks noGrp="1"/>
          </p:cNvSpPr>
          <p:nvPr>
            <p:ph sz="quarter" idx="1"/>
          </p:nvPr>
        </p:nvSpPr>
        <p:spPr>
          <a:xfrm>
            <a:off x="251520" y="1595933"/>
            <a:ext cx="8640960" cy="4857403"/>
          </a:xfrm>
        </p:spPr>
        <p:txBody>
          <a:bodyPr numCol="1">
            <a:noAutofit/>
          </a:bodyPr>
          <a:lstStyle/>
          <a:p>
            <a:pPr marL="0" indent="0" algn="just">
              <a:buNone/>
            </a:pPr>
            <a:r>
              <a:rPr lang="tr-TR" sz="1600" dirty="0"/>
              <a:t>Zincir dişlilere ve dişi çarklı güç iletim sistemlerine kıyasla kayış-kasnak sistemleri son derece ekonomik ve etkin güç iletme uygulamalarıdır. Bu avantaj ancak kayış-kasnak mekanizmalarının uygun bakımı sürdürülebilir. </a:t>
            </a:r>
          </a:p>
          <a:p>
            <a:pPr marL="0" indent="0" algn="just">
              <a:buNone/>
            </a:pPr>
            <a:r>
              <a:rPr lang="tr-TR" sz="1600" dirty="0"/>
              <a:t>Uygun bakım uygulamaları kapsamında uzun süre sorunsuz çalışabilirler. Kayış ve tahrik mekanizmasının arıza vermeden kontrol altında tutulmaları gerekir. Bu şekilde yüksek maliyetli imalata ara vermelerin  (kontrolsüz duruşlar) önüne geçilebilir.</a:t>
            </a:r>
          </a:p>
          <a:p>
            <a:pPr marL="0" indent="0" algn="just">
              <a:buNone/>
            </a:pPr>
            <a:endParaRPr lang="en-US" sz="2000" dirty="0"/>
          </a:p>
          <a:p>
            <a:pPr algn="just"/>
            <a:endParaRPr lang="tr-TR" sz="2000" dirty="0"/>
          </a:p>
        </p:txBody>
      </p:sp>
      <p:sp>
        <p:nvSpPr>
          <p:cNvPr id="4" name="Altbilgi Yer Tutucusu 3"/>
          <p:cNvSpPr>
            <a:spLocks noGrp="1"/>
          </p:cNvSpPr>
          <p:nvPr>
            <p:ph type="ftr" sz="quarter" idx="11"/>
          </p:nvPr>
        </p:nvSpPr>
        <p:spPr>
          <a:xfrm>
            <a:off x="3722917" y="6457390"/>
            <a:ext cx="5421083" cy="365125"/>
          </a:xfrm>
        </p:spPr>
        <p:txBody>
          <a:bodyPr/>
          <a:lstStyle/>
          <a:p>
            <a:r>
              <a:rPr lang="tr-TR" dirty="0"/>
              <a:t>Mak. Yük. Tek. Öğr. Nurettin IŞIK</a:t>
            </a:r>
          </a:p>
        </p:txBody>
      </p:sp>
      <p:sp>
        <p:nvSpPr>
          <p:cNvPr id="5" name="Slayt Numarası Yer Tutucusu 4"/>
          <p:cNvSpPr>
            <a:spLocks noGrp="1"/>
          </p:cNvSpPr>
          <p:nvPr>
            <p:ph type="sldNum" sz="quarter" idx="12"/>
          </p:nvPr>
        </p:nvSpPr>
        <p:spPr/>
        <p:txBody>
          <a:bodyPr>
            <a:normAutofit fontScale="85000" lnSpcReduction="20000"/>
          </a:bodyPr>
          <a:lstStyle/>
          <a:p>
            <a:fld id="{6F5439F3-097B-4A56-B2E9-A447F1D80500}" type="slidenum">
              <a:rPr lang="tr-TR" smtClean="0"/>
              <a:pPr/>
              <a:t>3</a:t>
            </a:fld>
            <a:endParaRPr lang="tr-T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313326"/>
            <a:ext cx="6340950" cy="3082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II. GÜVENLİ ÇALIŞMA ORTAMI</a:t>
            </a:r>
          </a:p>
        </p:txBody>
      </p:sp>
      <p:sp>
        <p:nvSpPr>
          <p:cNvPr id="3" name="İçerik Yer Tutucusu 2"/>
          <p:cNvSpPr>
            <a:spLocks noGrp="1"/>
          </p:cNvSpPr>
          <p:nvPr>
            <p:ph sz="quarter" idx="1"/>
          </p:nvPr>
        </p:nvSpPr>
        <p:spPr>
          <a:xfrm>
            <a:off x="521616" y="2435963"/>
            <a:ext cx="4338415" cy="3801349"/>
          </a:xfrm>
        </p:spPr>
        <p:txBody>
          <a:bodyPr numCol="1">
            <a:noAutofit/>
          </a:bodyPr>
          <a:lstStyle/>
          <a:p>
            <a:pPr marL="0" indent="0" algn="just">
              <a:buNone/>
            </a:pPr>
            <a:r>
              <a:rPr lang="tr-TR" sz="1600" b="1" dirty="0">
                <a:latin typeface="Arial" pitchFamily="34" charset="0"/>
                <a:cs typeface="Arial" pitchFamily="34" charset="0"/>
              </a:rPr>
              <a:t>1. Eğitimli personel</a:t>
            </a:r>
          </a:p>
          <a:p>
            <a:pPr marL="0" indent="0" algn="just">
              <a:buNone/>
            </a:pPr>
            <a:r>
              <a:rPr lang="tr-TR" sz="1600" dirty="0">
                <a:latin typeface="Arial" pitchFamily="34" charset="0"/>
                <a:cs typeface="Arial" pitchFamily="34" charset="0"/>
              </a:rPr>
              <a:t>Kayış-Kasnak mekanizmalarındaki çalışmalarda mutlaka eğitimli çalışanlar görev almalıdır.</a:t>
            </a:r>
          </a:p>
          <a:p>
            <a:pPr marL="0" indent="0" algn="just">
              <a:buNone/>
            </a:pPr>
            <a:r>
              <a:rPr lang="tr-TR" sz="1600" b="1" dirty="0">
                <a:latin typeface="Arial" pitchFamily="34" charset="0"/>
                <a:cs typeface="Arial" pitchFamily="34" charset="0"/>
              </a:rPr>
              <a:t>2. Her zaman ekipmanı kapalı-kilitli tutun</a:t>
            </a:r>
          </a:p>
          <a:p>
            <a:pPr marL="0" indent="0" algn="just">
              <a:buNone/>
            </a:pPr>
            <a:r>
              <a:rPr lang="tr-TR" sz="1600" dirty="0">
                <a:latin typeface="Arial" pitchFamily="34" charset="0"/>
                <a:cs typeface="Arial" pitchFamily="34" charset="0"/>
              </a:rPr>
              <a:t>Çok kısa süreli bir kontrol için bile olsa çalışmaya başlamadan önce ekipman güç kaynağını kesin: Panoyu kilitleyin üzerine uyarı etiketleri asın. Pano anahtarını cebinizde tutun. İlave güvenlik için mümkünse sigortaları da kesebilirsiniz. Ekipman kontrolü genellikle makine çalışmasının gözlemi ile olur. Bu noktada ekipman durmadan asla makineye dokunmayınız.</a:t>
            </a:r>
          </a:p>
          <a:p>
            <a:endParaRPr lang="tr-TR" sz="1600" dirty="0"/>
          </a:p>
        </p:txBody>
      </p:sp>
      <p:sp>
        <p:nvSpPr>
          <p:cNvPr id="4" name="Altbilgi Yer Tutucusu 3"/>
          <p:cNvSpPr>
            <a:spLocks noGrp="1"/>
          </p:cNvSpPr>
          <p:nvPr>
            <p:ph type="ftr" sz="quarter" idx="11"/>
          </p:nvPr>
        </p:nvSpPr>
        <p:spPr>
          <a:xfrm>
            <a:off x="3215156" y="6237312"/>
            <a:ext cx="5421083" cy="365125"/>
          </a:xfrm>
        </p:spPr>
        <p:txBody>
          <a:bodyPr/>
          <a:lstStyle/>
          <a:p>
            <a:r>
              <a:rPr lang="tr-TR" dirty="0"/>
              <a:t>Mak. Yük. Tek. Öğr. Nurettin IŞIK</a:t>
            </a:r>
          </a:p>
        </p:txBody>
      </p:sp>
      <p:sp>
        <p:nvSpPr>
          <p:cNvPr id="6" name="Slayt Numarası Yer Tutucusu 5"/>
          <p:cNvSpPr>
            <a:spLocks noGrp="1"/>
          </p:cNvSpPr>
          <p:nvPr>
            <p:ph type="sldNum" sz="quarter" idx="12"/>
          </p:nvPr>
        </p:nvSpPr>
        <p:spPr/>
        <p:txBody>
          <a:bodyPr>
            <a:normAutofit fontScale="85000" lnSpcReduction="20000"/>
          </a:bodyPr>
          <a:lstStyle/>
          <a:p>
            <a:fld id="{6F5439F3-097B-4A56-B2E9-A447F1D80500}" type="slidenum">
              <a:rPr lang="tr-TR" smtClean="0"/>
              <a:pPr/>
              <a:t>4</a:t>
            </a:fld>
            <a:endParaRPr lang="tr-TR"/>
          </a:p>
        </p:txBody>
      </p:sp>
      <p:grpSp>
        <p:nvGrpSpPr>
          <p:cNvPr id="24" name="Grup 23"/>
          <p:cNvGrpSpPr/>
          <p:nvPr/>
        </p:nvGrpSpPr>
        <p:grpSpPr>
          <a:xfrm>
            <a:off x="5103378" y="2596262"/>
            <a:ext cx="3756446" cy="2882147"/>
            <a:chOff x="5106045" y="3284984"/>
            <a:chExt cx="3756446" cy="2882147"/>
          </a:xfrm>
        </p:grpSpPr>
        <p:pic>
          <p:nvPicPr>
            <p:cNvPr id="21" name="Resim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6045" y="3284984"/>
              <a:ext cx="3756446" cy="2512815"/>
            </a:xfrm>
            <a:prstGeom prst="rect">
              <a:avLst/>
            </a:prstGeom>
          </p:spPr>
        </p:pic>
        <p:sp>
          <p:nvSpPr>
            <p:cNvPr id="22" name="Metin kutusu 21"/>
            <p:cNvSpPr txBox="1"/>
            <p:nvPr/>
          </p:nvSpPr>
          <p:spPr>
            <a:xfrm>
              <a:off x="5106045" y="5797799"/>
              <a:ext cx="3528392" cy="369332"/>
            </a:xfrm>
            <a:prstGeom prst="rect">
              <a:avLst/>
            </a:prstGeom>
            <a:noFill/>
          </p:spPr>
          <p:txBody>
            <a:bodyPr wrap="square" rtlCol="0">
              <a:spAutoFit/>
            </a:bodyPr>
            <a:lstStyle/>
            <a:p>
              <a:r>
                <a:rPr lang="tr-TR" sz="1200" dirty="0"/>
                <a:t>Güç kaynağını kapatın; panoyu kilitleyin</a:t>
              </a:r>
              <a:r>
                <a:rPr lang="tr-TR" dirty="0"/>
                <a:t>.</a:t>
              </a:r>
            </a:p>
          </p:txBody>
        </p:sp>
      </p:grpSp>
      <p:sp>
        <p:nvSpPr>
          <p:cNvPr id="23" name="Metin kutusu 22"/>
          <p:cNvSpPr txBox="1"/>
          <p:nvPr/>
        </p:nvSpPr>
        <p:spPr>
          <a:xfrm>
            <a:off x="521617" y="1484784"/>
            <a:ext cx="8094885" cy="923330"/>
          </a:xfrm>
          <a:prstGeom prst="rect">
            <a:avLst/>
          </a:prstGeom>
          <a:noFill/>
        </p:spPr>
        <p:txBody>
          <a:bodyPr wrap="square" rtlCol="0">
            <a:spAutoFit/>
          </a:bodyPr>
          <a:lstStyle/>
          <a:p>
            <a:pPr algn="just"/>
            <a:r>
              <a:rPr lang="tr-TR" dirty="0">
                <a:latin typeface="Arial" pitchFamily="34" charset="0"/>
                <a:cs typeface="Arial" pitchFamily="34" charset="0"/>
              </a:rPr>
              <a:t>Her zaman kayış-kasnak düzeneklerinin bulunduğu ortam ve çevresinde güvenli çalışma koşulları sağlanmalıdır. Bunun yanında aşağıdaki önlemler operatörlerin güvenliğini sağlayacaktır:</a:t>
            </a:r>
          </a:p>
        </p:txBody>
      </p:sp>
    </p:spTree>
    <p:extLst>
      <p:ext uri="{BB962C8B-B14F-4D97-AF65-F5344CB8AC3E}">
        <p14:creationId xmlns:p14="http://schemas.microsoft.com/office/powerpoint/2010/main" val="2594589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II. GÜVENLİ ÇALIŞMA ORTAMI</a:t>
            </a:r>
          </a:p>
        </p:txBody>
      </p:sp>
      <p:sp>
        <p:nvSpPr>
          <p:cNvPr id="3" name="Altbilgi Yer Tutucusu 2"/>
          <p:cNvSpPr>
            <a:spLocks noGrp="1"/>
          </p:cNvSpPr>
          <p:nvPr>
            <p:ph type="ftr" sz="quarter" idx="11"/>
          </p:nvPr>
        </p:nvSpPr>
        <p:spPr>
          <a:xfrm>
            <a:off x="3563888" y="6237312"/>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5</a:t>
            </a:fld>
            <a:endParaRPr lang="tr-TR"/>
          </a:p>
        </p:txBody>
      </p:sp>
      <p:sp>
        <p:nvSpPr>
          <p:cNvPr id="5" name="İçerik Yer Tutucusu 4"/>
          <p:cNvSpPr>
            <a:spLocks noGrp="1"/>
          </p:cNvSpPr>
          <p:nvPr>
            <p:ph sz="quarter" idx="1"/>
          </p:nvPr>
        </p:nvSpPr>
        <p:spPr>
          <a:xfrm>
            <a:off x="612648" y="1600200"/>
            <a:ext cx="3887344" cy="4495800"/>
          </a:xfrm>
        </p:spPr>
        <p:txBody>
          <a:bodyPr>
            <a:normAutofit fontScale="62500" lnSpcReduction="20000"/>
          </a:bodyPr>
          <a:lstStyle/>
          <a:p>
            <a:pPr marL="0" indent="0">
              <a:buNone/>
            </a:pPr>
            <a:r>
              <a:rPr lang="tr-TR" b="1" dirty="0">
                <a:latin typeface="Arial" pitchFamily="34" charset="0"/>
                <a:cs typeface="Arial" pitchFamily="34" charset="0"/>
              </a:rPr>
              <a:t>3. Parçaların çalışma konumları kontrolü</a:t>
            </a:r>
            <a:r>
              <a:rPr lang="en-US" b="1" dirty="0">
                <a:latin typeface="Arial" pitchFamily="34" charset="0"/>
                <a:cs typeface="Arial" pitchFamily="34" charset="0"/>
              </a:rPr>
              <a:t> </a:t>
            </a:r>
            <a:endParaRPr lang="tr-TR" b="1" dirty="0">
              <a:latin typeface="Arial" pitchFamily="34" charset="0"/>
              <a:cs typeface="Arial" pitchFamily="34" charset="0"/>
            </a:endParaRPr>
          </a:p>
          <a:p>
            <a:pPr marL="0" indent="0" algn="just">
              <a:buNone/>
            </a:pPr>
            <a:r>
              <a:rPr lang="tr-TR" dirty="0">
                <a:latin typeface="Arial" pitchFamily="34" charset="0"/>
                <a:cs typeface="Arial" pitchFamily="34" charset="0"/>
              </a:rPr>
              <a:t>Tüm makine parçalarının «güvenli» konumda olduğundan emin olun.  Volanlar, denge ağırlıkları, dişliler, kavrama vb. elemanların nötr konumda olduklarından emin olun. Bu şekilde kazaya yol açabilecek hareketleri önlemiş olabilirsiniz. Her zaman imalatçıların güvenli bakım önerilerine bağlı kalın.</a:t>
            </a:r>
          </a:p>
          <a:p>
            <a:pPr marL="0" indent="0">
              <a:buNone/>
            </a:pPr>
            <a:r>
              <a:rPr lang="en-US" b="1" dirty="0">
                <a:latin typeface="Arial" pitchFamily="34" charset="0"/>
                <a:cs typeface="Arial" pitchFamily="34" charset="0"/>
              </a:rPr>
              <a:t>4. </a:t>
            </a:r>
            <a:r>
              <a:rPr lang="tr-TR" b="1" dirty="0">
                <a:latin typeface="Arial" pitchFamily="34" charset="0"/>
                <a:cs typeface="Arial" pitchFamily="34" charset="0"/>
              </a:rPr>
              <a:t>Uygun giysiler giymek</a:t>
            </a:r>
          </a:p>
          <a:p>
            <a:pPr marL="0" indent="0" algn="just">
              <a:buNone/>
            </a:pPr>
            <a:r>
              <a:rPr lang="tr-TR" dirty="0">
                <a:latin typeface="Arial" pitchFamily="34" charset="0"/>
                <a:cs typeface="Arial" pitchFamily="34" charset="0"/>
              </a:rPr>
              <a:t>Kayış-kasnak mekanizmaları çevresinde asla çok bol yada hantal elbiseler giymeyin. Kasnakları kontrol ederken uygun eldiven kullanın.</a:t>
            </a:r>
            <a:r>
              <a:rPr lang="en-US" dirty="0">
                <a:latin typeface="Arial" pitchFamily="34" charset="0"/>
                <a:cs typeface="Arial" pitchFamily="34" charset="0"/>
              </a:rPr>
              <a:t> </a:t>
            </a:r>
            <a:endParaRPr lang="tr-TR" dirty="0">
              <a:latin typeface="Arial" pitchFamily="34" charset="0"/>
              <a:cs typeface="Arial" pitchFamily="34" charset="0"/>
            </a:endParaRPr>
          </a:p>
        </p:txBody>
      </p:sp>
      <p:grpSp>
        <p:nvGrpSpPr>
          <p:cNvPr id="10" name="Grup 9"/>
          <p:cNvGrpSpPr/>
          <p:nvPr/>
        </p:nvGrpSpPr>
        <p:grpSpPr>
          <a:xfrm>
            <a:off x="4582736" y="2208700"/>
            <a:ext cx="4438290" cy="3384376"/>
            <a:chOff x="5659265" y="3991731"/>
            <a:chExt cx="3319509" cy="2299917"/>
          </a:xfrm>
        </p:grpSpPr>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9265" y="3991731"/>
              <a:ext cx="3083286" cy="2105484"/>
            </a:xfrm>
            <a:prstGeom prst="rect">
              <a:avLst/>
            </a:prstGeom>
          </p:spPr>
        </p:pic>
        <p:sp>
          <p:nvSpPr>
            <p:cNvPr id="7" name="Metin kutusu 6"/>
            <p:cNvSpPr txBox="1"/>
            <p:nvPr/>
          </p:nvSpPr>
          <p:spPr>
            <a:xfrm>
              <a:off x="5666410" y="6073386"/>
              <a:ext cx="3312364" cy="218262"/>
            </a:xfrm>
            <a:prstGeom prst="rect">
              <a:avLst/>
            </a:prstGeom>
            <a:noFill/>
          </p:spPr>
          <p:txBody>
            <a:bodyPr wrap="square" rtlCol="0">
              <a:spAutoFit/>
            </a:bodyPr>
            <a:lstStyle/>
            <a:p>
              <a:r>
                <a:rPr lang="tr-TR" sz="1200" dirty="0"/>
                <a:t>Çok bol yada hantal elbise giymeyin.</a:t>
              </a:r>
            </a:p>
          </p:txBody>
        </p:sp>
      </p:grpSp>
    </p:spTree>
    <p:extLst>
      <p:ext uri="{BB962C8B-B14F-4D97-AF65-F5344CB8AC3E}">
        <p14:creationId xmlns:p14="http://schemas.microsoft.com/office/powerpoint/2010/main" val="1849383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II. GÜVENLİ ÇALIŞMA ORTAMI</a:t>
            </a:r>
          </a:p>
        </p:txBody>
      </p:sp>
      <p:sp>
        <p:nvSpPr>
          <p:cNvPr id="3" name="İçerik Yer Tutucusu 2"/>
          <p:cNvSpPr>
            <a:spLocks noGrp="1"/>
          </p:cNvSpPr>
          <p:nvPr>
            <p:ph sz="quarter" idx="1"/>
          </p:nvPr>
        </p:nvSpPr>
        <p:spPr>
          <a:xfrm>
            <a:off x="612648" y="1600200"/>
            <a:ext cx="4463408" cy="4495800"/>
          </a:xfrm>
        </p:spPr>
        <p:txBody>
          <a:bodyPr>
            <a:normAutofit fontScale="77500" lnSpcReduction="20000"/>
          </a:bodyPr>
          <a:lstStyle/>
          <a:p>
            <a:pPr marL="0" indent="0">
              <a:buNone/>
            </a:pPr>
            <a:r>
              <a:rPr lang="en-US" b="1" dirty="0">
                <a:latin typeface="Arial" pitchFamily="34" charset="0"/>
                <a:cs typeface="Arial" pitchFamily="34" charset="0"/>
              </a:rPr>
              <a:t>5. </a:t>
            </a:r>
            <a:r>
              <a:rPr lang="tr-TR" b="1" dirty="0">
                <a:latin typeface="Arial" pitchFamily="34" charset="0"/>
                <a:cs typeface="Arial" pitchFamily="34" charset="0"/>
              </a:rPr>
              <a:t>Çalışma alanında güvenli yollar</a:t>
            </a:r>
          </a:p>
          <a:p>
            <a:pPr marL="0" indent="0" algn="just">
              <a:buNone/>
            </a:pPr>
            <a:r>
              <a:rPr lang="tr-TR" dirty="0">
                <a:latin typeface="Arial" pitchFamily="34" charset="0"/>
                <a:cs typeface="Arial" pitchFamily="34" charset="0"/>
              </a:rPr>
              <a:t>Tahrik mekanizmasının bulunduğu alanı dağınık tutmayın. Çevrede gereksiz çalışmayı önleyecek malzeme bulundurmayın. Zeminlerde temiz ve yağ vb. kayganlaştırıcı malzemeler bulundurulmamalıdır.</a:t>
            </a:r>
          </a:p>
          <a:p>
            <a:pPr marL="0" indent="0">
              <a:buNone/>
            </a:pPr>
            <a:r>
              <a:rPr lang="en-US" b="1" dirty="0">
                <a:latin typeface="Arial" pitchFamily="34" charset="0"/>
                <a:cs typeface="Arial" pitchFamily="34" charset="0"/>
              </a:rPr>
              <a:t>6. </a:t>
            </a:r>
            <a:r>
              <a:rPr lang="tr-TR" b="1" dirty="0">
                <a:latin typeface="Arial" pitchFamily="34" charset="0"/>
                <a:cs typeface="Arial" pitchFamily="34" charset="0"/>
              </a:rPr>
              <a:t>Kayış-Kasnak Muhafazaları</a:t>
            </a:r>
            <a:r>
              <a:rPr lang="en-US" b="1" dirty="0">
                <a:latin typeface="Arial" pitchFamily="34" charset="0"/>
                <a:cs typeface="Arial" pitchFamily="34" charset="0"/>
              </a:rPr>
              <a:t> </a:t>
            </a:r>
            <a:endParaRPr lang="tr-TR" b="1" dirty="0">
              <a:latin typeface="Arial" pitchFamily="34" charset="0"/>
              <a:cs typeface="Arial" pitchFamily="34" charset="0"/>
            </a:endParaRPr>
          </a:p>
          <a:p>
            <a:pPr marL="0" indent="0" algn="just">
              <a:buNone/>
            </a:pPr>
            <a:r>
              <a:rPr lang="tr-TR" dirty="0">
                <a:latin typeface="Arial" pitchFamily="34" charset="0"/>
                <a:cs typeface="Arial" pitchFamily="34" charset="0"/>
              </a:rPr>
              <a:t>Kayış-kasnaklar her zaman çalışma sırasında uygun muhafaza altında olmalıdır</a:t>
            </a:r>
            <a:r>
              <a:rPr lang="tr-TR" dirty="0"/>
              <a:t>. </a:t>
            </a:r>
          </a:p>
        </p:txBody>
      </p:sp>
      <p:sp>
        <p:nvSpPr>
          <p:cNvPr id="4" name="Altbilgi Yer Tutucusu 3"/>
          <p:cNvSpPr>
            <a:spLocks noGrp="1"/>
          </p:cNvSpPr>
          <p:nvPr>
            <p:ph type="ftr" sz="quarter" idx="11"/>
          </p:nvPr>
        </p:nvSpPr>
        <p:spPr>
          <a:xfrm>
            <a:off x="3522773" y="6480876"/>
            <a:ext cx="5421083" cy="365125"/>
          </a:xfrm>
        </p:spPr>
        <p:txBody>
          <a:bodyPr/>
          <a:lstStyle/>
          <a:p>
            <a:r>
              <a:rPr lang="tr-TR" dirty="0"/>
              <a:t>Mak. Yük. Tek. Öğr. Nurettin IŞIK</a:t>
            </a:r>
          </a:p>
        </p:txBody>
      </p:sp>
      <p:sp>
        <p:nvSpPr>
          <p:cNvPr id="5" name="Slayt Numarası Yer Tutucusu 4"/>
          <p:cNvSpPr>
            <a:spLocks noGrp="1"/>
          </p:cNvSpPr>
          <p:nvPr>
            <p:ph type="sldNum" sz="quarter" idx="12"/>
          </p:nvPr>
        </p:nvSpPr>
        <p:spPr/>
        <p:txBody>
          <a:bodyPr>
            <a:normAutofit fontScale="85000" lnSpcReduction="20000"/>
          </a:bodyPr>
          <a:lstStyle/>
          <a:p>
            <a:fld id="{6F5439F3-097B-4A56-B2E9-A447F1D80500}" type="slidenum">
              <a:rPr lang="tr-TR" smtClean="0"/>
              <a:pPr/>
              <a:t>6</a:t>
            </a:fld>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1484784"/>
            <a:ext cx="3083286" cy="2115278"/>
          </a:xfrm>
          <a:prstGeom prst="rect">
            <a:avLst/>
          </a:prstGeom>
        </p:spPr>
      </p:pic>
      <p:sp>
        <p:nvSpPr>
          <p:cNvPr id="8" name="Metin kutusu 7"/>
          <p:cNvSpPr txBox="1"/>
          <p:nvPr/>
        </p:nvSpPr>
        <p:spPr>
          <a:xfrm>
            <a:off x="5626936" y="3600062"/>
            <a:ext cx="3312364" cy="276999"/>
          </a:xfrm>
          <a:prstGeom prst="rect">
            <a:avLst/>
          </a:prstGeom>
          <a:noFill/>
        </p:spPr>
        <p:txBody>
          <a:bodyPr wrap="square" rtlCol="0">
            <a:spAutoFit/>
          </a:bodyPr>
          <a:lstStyle/>
          <a:p>
            <a:r>
              <a:rPr lang="tr-TR" sz="1200" dirty="0"/>
              <a:t>Kayış-kasnak bölgesini dağınık tutmayın.</a:t>
            </a:r>
          </a:p>
        </p:txBody>
      </p:sp>
      <p:pic>
        <p:nvPicPr>
          <p:cNvPr id="10"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1492" y="3861752"/>
            <a:ext cx="3138872" cy="2160240"/>
          </a:xfrm>
          <a:prstGeom prst="rect">
            <a:avLst/>
          </a:prstGeom>
        </p:spPr>
      </p:pic>
      <p:sp>
        <p:nvSpPr>
          <p:cNvPr id="11" name="Metin kutusu 10"/>
          <p:cNvSpPr txBox="1"/>
          <p:nvPr/>
        </p:nvSpPr>
        <p:spPr>
          <a:xfrm>
            <a:off x="5631492" y="6019211"/>
            <a:ext cx="3312364" cy="461665"/>
          </a:xfrm>
          <a:prstGeom prst="rect">
            <a:avLst/>
          </a:prstGeom>
          <a:noFill/>
        </p:spPr>
        <p:txBody>
          <a:bodyPr wrap="square" rtlCol="0">
            <a:spAutoFit/>
          </a:bodyPr>
          <a:lstStyle/>
          <a:p>
            <a:r>
              <a:rPr lang="tr-TR" sz="1200" dirty="0"/>
              <a:t>Güvenli şekilde bağlanmış Kayış-kasnak mekanizması muhafaza saçı uygulaması.</a:t>
            </a:r>
          </a:p>
        </p:txBody>
      </p:sp>
    </p:spTree>
    <p:extLst>
      <p:ext uri="{BB962C8B-B14F-4D97-AF65-F5344CB8AC3E}">
        <p14:creationId xmlns:p14="http://schemas.microsoft.com/office/powerpoint/2010/main" val="398674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II. GÜVENLİ ÇALIŞMA ORTAMI</a:t>
            </a:r>
          </a:p>
        </p:txBody>
      </p:sp>
      <p:sp>
        <p:nvSpPr>
          <p:cNvPr id="3" name="İçerik Yer Tutucusu 2"/>
          <p:cNvSpPr>
            <a:spLocks noGrp="1"/>
          </p:cNvSpPr>
          <p:nvPr>
            <p:ph sz="quarter" idx="1"/>
          </p:nvPr>
        </p:nvSpPr>
        <p:spPr/>
        <p:txBody>
          <a:bodyPr/>
          <a:lstStyle/>
          <a:p>
            <a:pPr marL="0" indent="0">
              <a:buNone/>
            </a:pPr>
            <a:r>
              <a:rPr lang="en-US" b="1" dirty="0"/>
              <a:t>7. </a:t>
            </a:r>
            <a:r>
              <a:rPr lang="tr-TR" b="1" dirty="0"/>
              <a:t>Te</a:t>
            </a:r>
            <a:r>
              <a:rPr lang="en-US" b="1" dirty="0" err="1"/>
              <a:t>st</a:t>
            </a:r>
            <a:r>
              <a:rPr lang="en-US" b="1" dirty="0"/>
              <a:t> </a:t>
            </a:r>
            <a:r>
              <a:rPr lang="tr-TR" b="1" dirty="0"/>
              <a:t>çalışması</a:t>
            </a:r>
          </a:p>
          <a:p>
            <a:pPr marL="0" indent="0" algn="just">
              <a:buNone/>
            </a:pPr>
            <a:r>
              <a:rPr lang="tr-TR" dirty="0">
                <a:latin typeface="Arial" pitchFamily="34" charset="0"/>
                <a:cs typeface="Arial" pitchFamily="34" charset="0"/>
              </a:rPr>
              <a:t>Tahrik mekanizmasını normal çalışmaya almadan önce test çalışması yaparak her şeyin normal çalışıp çalışmadığını kontrol edin</a:t>
            </a:r>
            <a:r>
              <a:rPr lang="tr-TR" dirty="0"/>
              <a:t>.</a:t>
            </a:r>
          </a:p>
        </p:txBody>
      </p:sp>
      <p:sp>
        <p:nvSpPr>
          <p:cNvPr id="4" name="Altbilgi Yer Tutucusu 3"/>
          <p:cNvSpPr>
            <a:spLocks noGrp="1"/>
          </p:cNvSpPr>
          <p:nvPr>
            <p:ph type="ftr" sz="quarter" idx="11"/>
          </p:nvPr>
        </p:nvSpPr>
        <p:spPr>
          <a:xfrm>
            <a:off x="3347864" y="6309320"/>
            <a:ext cx="5421083" cy="365125"/>
          </a:xfrm>
        </p:spPr>
        <p:txBody>
          <a:bodyPr/>
          <a:lstStyle/>
          <a:p>
            <a:r>
              <a:rPr lang="tr-TR" dirty="0"/>
              <a:t>Mak. Yük. Tek. Öğr. Nurettin IŞIK</a:t>
            </a:r>
          </a:p>
        </p:txBody>
      </p:sp>
      <p:sp>
        <p:nvSpPr>
          <p:cNvPr id="5" name="Slayt Numarası Yer Tutucusu 4"/>
          <p:cNvSpPr>
            <a:spLocks noGrp="1"/>
          </p:cNvSpPr>
          <p:nvPr>
            <p:ph type="sldNum" sz="quarter" idx="12"/>
          </p:nvPr>
        </p:nvSpPr>
        <p:spPr/>
        <p:txBody>
          <a:bodyPr>
            <a:normAutofit fontScale="85000" lnSpcReduction="20000"/>
          </a:bodyPr>
          <a:lstStyle/>
          <a:p>
            <a:fld id="{6F5439F3-097B-4A56-B2E9-A447F1D80500}" type="slidenum">
              <a:rPr lang="tr-TR" smtClean="0"/>
              <a:pPr/>
              <a:t>7</a:t>
            </a:fld>
            <a:endParaRPr lang="tr-TR"/>
          </a:p>
        </p:txBody>
      </p:sp>
    </p:spTree>
    <p:extLst>
      <p:ext uri="{BB962C8B-B14F-4D97-AF65-F5344CB8AC3E}">
        <p14:creationId xmlns:p14="http://schemas.microsoft.com/office/powerpoint/2010/main" val="187871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III. KORUYUCU BAKIM</a:t>
            </a:r>
          </a:p>
        </p:txBody>
      </p:sp>
      <p:sp>
        <p:nvSpPr>
          <p:cNvPr id="3" name="Altbilgi Yer Tutucusu 2"/>
          <p:cNvSpPr>
            <a:spLocks noGrp="1"/>
          </p:cNvSpPr>
          <p:nvPr>
            <p:ph type="ftr" sz="quarter" idx="11"/>
          </p:nvPr>
        </p:nvSpPr>
        <p:spPr>
          <a:xfrm>
            <a:off x="3491880" y="6294820"/>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8</a:t>
            </a:fld>
            <a:endParaRPr lang="tr-TR"/>
          </a:p>
        </p:txBody>
      </p:sp>
      <p:sp>
        <p:nvSpPr>
          <p:cNvPr id="5" name="İçerik Yer Tutucusu 4"/>
          <p:cNvSpPr>
            <a:spLocks noGrp="1"/>
          </p:cNvSpPr>
          <p:nvPr>
            <p:ph sz="quarter" idx="1"/>
          </p:nvPr>
        </p:nvSpPr>
        <p:spPr>
          <a:xfrm>
            <a:off x="612648" y="1600200"/>
            <a:ext cx="8153400" cy="930976"/>
          </a:xfrm>
        </p:spPr>
        <p:txBody>
          <a:bodyPr>
            <a:normAutofit fontScale="62500" lnSpcReduction="20000"/>
          </a:bodyPr>
          <a:lstStyle/>
          <a:p>
            <a:pPr marL="0" indent="0" algn="just">
              <a:buNone/>
            </a:pPr>
            <a:r>
              <a:rPr lang="tr-TR" dirty="0">
                <a:latin typeface="Arial" pitchFamily="34" charset="0"/>
                <a:cs typeface="Arial" pitchFamily="34" charset="0"/>
              </a:rPr>
              <a:t>Bakım işlemleri kısa süreli ekipmanı durdurmadan yapılan kontroller ve makinenin durdurulmasını gerektiren bakım-onarımlar olarak iki bölümde ele alınabilir. Bu bölümde ilk tipteki rutin kontrollere değinilecektir.</a:t>
            </a:r>
            <a:endParaRPr lang="en-US" dirty="0">
              <a:latin typeface="Arial" pitchFamily="34" charset="0"/>
              <a:cs typeface="Arial" pitchFamily="34" charset="0"/>
            </a:endParaRPr>
          </a:p>
          <a:p>
            <a:pPr marL="0" indent="0">
              <a:buNone/>
            </a:pPr>
            <a:endParaRPr lang="tr-TR" dirty="0">
              <a:latin typeface="Arial" pitchFamily="34" charset="0"/>
              <a:cs typeface="Arial" pitchFamily="34" charset="0"/>
            </a:endParaRPr>
          </a:p>
        </p:txBody>
      </p:sp>
      <p:sp>
        <p:nvSpPr>
          <p:cNvPr id="9" name="Metin kutusu 8"/>
          <p:cNvSpPr txBox="1"/>
          <p:nvPr/>
        </p:nvSpPr>
        <p:spPr>
          <a:xfrm>
            <a:off x="683568" y="2531176"/>
            <a:ext cx="7632848" cy="369332"/>
          </a:xfrm>
          <a:prstGeom prst="rect">
            <a:avLst/>
          </a:prstGeom>
          <a:noFill/>
        </p:spPr>
        <p:txBody>
          <a:bodyPr wrap="square" rtlCol="0">
            <a:spAutoFit/>
          </a:bodyPr>
          <a:lstStyle/>
          <a:p>
            <a:endParaRPr lang="tr-TR" dirty="0"/>
          </a:p>
        </p:txBody>
      </p:sp>
      <p:sp>
        <p:nvSpPr>
          <p:cNvPr id="10" name="Metin kutusu 9"/>
          <p:cNvSpPr txBox="1"/>
          <p:nvPr/>
        </p:nvSpPr>
        <p:spPr>
          <a:xfrm>
            <a:off x="683568" y="2420888"/>
            <a:ext cx="7632848" cy="3773341"/>
          </a:xfrm>
          <a:prstGeom prst="rect">
            <a:avLst/>
          </a:prstGeom>
          <a:noFill/>
        </p:spPr>
        <p:txBody>
          <a:bodyPr wrap="square" rtlCol="0">
            <a:spAutoFit/>
          </a:bodyPr>
          <a:lstStyle/>
          <a:p>
            <a:pPr algn="just">
              <a:lnSpc>
                <a:spcPct val="115000"/>
              </a:lnSpc>
            </a:pPr>
            <a:r>
              <a:rPr lang="tr-TR" sz="1600" b="1" dirty="0">
                <a:latin typeface="Arial" pitchFamily="34" charset="0"/>
                <a:ea typeface="Times New Roman"/>
                <a:cs typeface="Arial" pitchFamily="34" charset="0"/>
              </a:rPr>
              <a:t>1. Kısa Kontroller</a:t>
            </a:r>
          </a:p>
          <a:p>
            <a:pPr algn="just">
              <a:lnSpc>
                <a:spcPct val="115000"/>
              </a:lnSpc>
            </a:pPr>
            <a:r>
              <a:rPr lang="tr-TR" sz="1600" dirty="0">
                <a:latin typeface="Arial" pitchFamily="34" charset="0"/>
                <a:ea typeface="Times New Roman"/>
                <a:cs typeface="Arial" pitchFamily="34" charset="0"/>
              </a:rPr>
              <a:t>Koruyucu bakım uygulamalarına  başlamanın iyi bir yolu,  günlük kontrol turlarına  kayış-kasnak mekanizmalarını eklemektir.</a:t>
            </a:r>
          </a:p>
          <a:p>
            <a:pPr algn="just">
              <a:lnSpc>
                <a:spcPct val="115000"/>
              </a:lnSpc>
            </a:pPr>
            <a:r>
              <a:rPr lang="tr-TR" sz="1600" b="1" dirty="0">
                <a:latin typeface="Arial" pitchFamily="34" charset="0"/>
                <a:ea typeface="Times New Roman"/>
                <a:cs typeface="Arial" pitchFamily="34" charset="0"/>
              </a:rPr>
              <a:t>Bak ve dinle</a:t>
            </a:r>
          </a:p>
          <a:p>
            <a:pPr algn="just">
              <a:lnSpc>
                <a:spcPct val="115000"/>
              </a:lnSpc>
            </a:pPr>
            <a:r>
              <a:rPr lang="tr-TR" sz="1600" dirty="0">
                <a:latin typeface="Arial" pitchFamily="34" charset="0"/>
                <a:ea typeface="Times New Roman"/>
                <a:cs typeface="Arial" pitchFamily="34" charset="0"/>
              </a:rPr>
              <a:t>Normal dışı bir titreşim yada sesi bakıp dinleyin.  İyi tasarlanmış ve  bakım altında kayış-kasnak mekanizması titreşim olmadan ve  görece  gürültü yapmadan çalışır.</a:t>
            </a:r>
            <a:r>
              <a:rPr lang="en-US" sz="1600" dirty="0">
                <a:latin typeface="Arial" pitchFamily="34" charset="0"/>
                <a:ea typeface="Times New Roman"/>
                <a:cs typeface="Arial" pitchFamily="34" charset="0"/>
              </a:rPr>
              <a:t> </a:t>
            </a:r>
            <a:endParaRPr lang="tr-TR" sz="1600" dirty="0">
              <a:latin typeface="Arial" pitchFamily="34" charset="0"/>
              <a:ea typeface="Times New Roman"/>
              <a:cs typeface="Arial" pitchFamily="34" charset="0"/>
            </a:endParaRPr>
          </a:p>
          <a:p>
            <a:pPr algn="just">
              <a:lnSpc>
                <a:spcPct val="115000"/>
              </a:lnSpc>
            </a:pPr>
            <a:r>
              <a:rPr lang="tr-TR" sz="1600" b="1" dirty="0">
                <a:latin typeface="Arial" pitchFamily="34" charset="0"/>
                <a:ea typeface="Times New Roman"/>
                <a:cs typeface="Arial" pitchFamily="34" charset="0"/>
              </a:rPr>
              <a:t>Muhafaza Kontrolü</a:t>
            </a:r>
            <a:r>
              <a:rPr lang="en-US" sz="1600" b="1" dirty="0">
                <a:latin typeface="Arial" pitchFamily="34" charset="0"/>
                <a:ea typeface="Times New Roman"/>
                <a:cs typeface="Arial" pitchFamily="34" charset="0"/>
              </a:rPr>
              <a:t> </a:t>
            </a:r>
            <a:endParaRPr lang="tr-TR" sz="1600" b="1" dirty="0">
              <a:latin typeface="Arial" pitchFamily="34" charset="0"/>
              <a:ea typeface="Times New Roman"/>
              <a:cs typeface="Arial" pitchFamily="34" charset="0"/>
            </a:endParaRPr>
          </a:p>
          <a:p>
            <a:pPr algn="just">
              <a:lnSpc>
                <a:spcPct val="115000"/>
              </a:lnSpc>
            </a:pPr>
            <a:r>
              <a:rPr lang="tr-TR" sz="1600" dirty="0">
                <a:latin typeface="Arial" pitchFamily="34" charset="0"/>
                <a:ea typeface="Times New Roman"/>
                <a:cs typeface="Arial" pitchFamily="34" charset="0"/>
              </a:rPr>
              <a:t>Kasnak muhafazasında bir gevşeme yada hasar olup olmadığını kontrol edin. Muhafaza saçında toz vb. istenmeyen maddeler olmamalıdır. Bu tür biriken toz vb. maddeler bir çeşit yalıtım görevi yaparak tahrik mekanizmasının daha yüksek sıcaklıklarda çalışmasına yol açar.</a:t>
            </a:r>
          </a:p>
          <a:p>
            <a:pPr algn="just">
              <a:lnSpc>
                <a:spcPct val="115000"/>
              </a:lnSpc>
            </a:pPr>
            <a:r>
              <a:rPr lang="tr-TR" sz="1600" dirty="0">
                <a:latin typeface="Arial" pitchFamily="34" charset="0"/>
                <a:ea typeface="Times New Roman"/>
                <a:cs typeface="Arial" pitchFamily="34" charset="0"/>
              </a:rPr>
              <a:t>Sıcaklık kayış performansı ve mukavemeti için önemli bir faktördür. Örneğin 10 C bir ortam sıcaklığındaki artış V-kayış ömrünü yarı yarıya düşürür.</a:t>
            </a:r>
            <a:endParaRPr lang="en-US" sz="1600" dirty="0">
              <a:latin typeface="Arial" pitchFamily="34" charset="0"/>
              <a:ea typeface="Times New Roman"/>
              <a:cs typeface="Arial" pitchFamily="34" charset="0"/>
            </a:endParaRPr>
          </a:p>
        </p:txBody>
      </p:sp>
    </p:spTree>
    <p:extLst>
      <p:ext uri="{BB962C8B-B14F-4D97-AF65-F5344CB8AC3E}">
        <p14:creationId xmlns:p14="http://schemas.microsoft.com/office/powerpoint/2010/main" val="3062574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III. KORUYUCU BAKIM</a:t>
            </a:r>
          </a:p>
        </p:txBody>
      </p:sp>
      <p:sp>
        <p:nvSpPr>
          <p:cNvPr id="3" name="Altbilgi Yer Tutucusu 2"/>
          <p:cNvSpPr>
            <a:spLocks noGrp="1"/>
          </p:cNvSpPr>
          <p:nvPr>
            <p:ph type="ftr" sz="quarter" idx="11"/>
          </p:nvPr>
        </p:nvSpPr>
        <p:spPr>
          <a:xfrm>
            <a:off x="3491880" y="6237312"/>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9</a:t>
            </a:fld>
            <a:endParaRPr lang="tr-TR"/>
          </a:p>
        </p:txBody>
      </p:sp>
      <p:sp>
        <p:nvSpPr>
          <p:cNvPr id="5" name="İçerik Yer Tutucusu 4"/>
          <p:cNvSpPr>
            <a:spLocks noGrp="1"/>
          </p:cNvSpPr>
          <p:nvPr>
            <p:ph sz="quarter" idx="1"/>
          </p:nvPr>
        </p:nvSpPr>
        <p:spPr>
          <a:xfrm>
            <a:off x="144886" y="1456184"/>
            <a:ext cx="8640960" cy="4781128"/>
          </a:xfrm>
        </p:spPr>
        <p:txBody>
          <a:bodyPr>
            <a:noAutofit/>
          </a:bodyPr>
          <a:lstStyle/>
          <a:p>
            <a:pPr marL="0" indent="0">
              <a:buNone/>
            </a:pPr>
            <a:r>
              <a:rPr lang="tr-TR" sz="1400" b="1" dirty="0">
                <a:latin typeface="Arial" pitchFamily="34" charset="0"/>
                <a:cs typeface="Arial" pitchFamily="34" charset="0"/>
              </a:rPr>
              <a:t>Yağ ve gres</a:t>
            </a:r>
          </a:p>
          <a:p>
            <a:pPr marL="0" indent="0">
              <a:buNone/>
            </a:pPr>
            <a:r>
              <a:rPr lang="tr-TR" sz="1400" dirty="0">
                <a:latin typeface="Arial" pitchFamily="34" charset="0"/>
                <a:cs typeface="Arial" pitchFamily="34" charset="0"/>
              </a:rPr>
              <a:t>Muhafaza parçasından birikmiş, yağ yada gres olup olmadığını kontrol edin.  Böyle bir durum aşırı yağlamanın göstergesi olabilir. Yağ ve gres kauçuk malzeme ile temas ettiğinde kayışta şişme ve eğrilmelere yol açar.</a:t>
            </a:r>
          </a:p>
          <a:p>
            <a:pPr marL="0" indent="0">
              <a:buNone/>
            </a:pPr>
            <a:r>
              <a:rPr lang="tr-TR" sz="1400" b="1" dirty="0">
                <a:latin typeface="Arial" pitchFamily="34" charset="0"/>
                <a:cs typeface="Arial" pitchFamily="34" charset="0"/>
              </a:rPr>
              <a:t>Motor bağlantı parçaları</a:t>
            </a:r>
            <a:r>
              <a:rPr lang="en-US" sz="1400" dirty="0">
                <a:latin typeface="Arial" pitchFamily="34" charset="0"/>
                <a:cs typeface="Arial" pitchFamily="34" charset="0"/>
              </a:rPr>
              <a:t> </a:t>
            </a:r>
            <a:endParaRPr lang="tr-TR" sz="1400" dirty="0">
              <a:latin typeface="Arial" pitchFamily="34" charset="0"/>
              <a:cs typeface="Arial" pitchFamily="34" charset="0"/>
            </a:endParaRPr>
          </a:p>
          <a:p>
            <a:pPr marL="0" indent="0">
              <a:buNone/>
            </a:pPr>
            <a:r>
              <a:rPr lang="tr-TR" sz="1400" dirty="0">
                <a:latin typeface="Arial" pitchFamily="34" charset="0"/>
                <a:cs typeface="Arial" pitchFamily="34" charset="0"/>
              </a:rPr>
              <a:t>Son olarak motor bağlantı </a:t>
            </a:r>
            <a:r>
              <a:rPr lang="tr-TR" sz="1400" dirty="0" err="1">
                <a:latin typeface="Arial" pitchFamily="34" charset="0"/>
                <a:cs typeface="Arial" pitchFamily="34" charset="0"/>
              </a:rPr>
              <a:t>civatalarının</a:t>
            </a:r>
            <a:r>
              <a:rPr lang="tr-TR" sz="1400" dirty="0">
                <a:latin typeface="Arial" pitchFamily="34" charset="0"/>
                <a:cs typeface="Arial" pitchFamily="34" charset="0"/>
              </a:rPr>
              <a:t> uygun sıkılıkta olup olmadığını kontrol edin. Motor gergi rayının kontrolünü yapın.</a:t>
            </a:r>
          </a:p>
          <a:p>
            <a:pPr marL="0" indent="0">
              <a:buNone/>
            </a:pPr>
            <a:r>
              <a:rPr lang="en-US" sz="1400" b="1" dirty="0">
                <a:latin typeface="Arial" pitchFamily="34" charset="0"/>
                <a:cs typeface="Arial" pitchFamily="34" charset="0"/>
              </a:rPr>
              <a:t>2. </a:t>
            </a:r>
            <a:r>
              <a:rPr lang="tr-TR" sz="1400" b="1" dirty="0">
                <a:latin typeface="Arial" pitchFamily="34" charset="0"/>
                <a:cs typeface="Arial" pitchFamily="34" charset="0"/>
              </a:rPr>
              <a:t>Kontrol Sıklığı</a:t>
            </a:r>
            <a:r>
              <a:rPr lang="en-US" sz="1400" b="1" dirty="0">
                <a:latin typeface="Arial" pitchFamily="34" charset="0"/>
                <a:cs typeface="Arial" pitchFamily="34" charset="0"/>
              </a:rPr>
              <a:t> </a:t>
            </a:r>
            <a:endParaRPr lang="tr-TR" sz="1400" b="1" dirty="0">
              <a:latin typeface="Arial" pitchFamily="34" charset="0"/>
              <a:cs typeface="Arial" pitchFamily="34" charset="0"/>
            </a:endParaRPr>
          </a:p>
          <a:p>
            <a:pPr marL="0" indent="0">
              <a:buNone/>
            </a:pPr>
            <a:r>
              <a:rPr lang="tr-TR" sz="1400" dirty="0">
                <a:latin typeface="Arial" pitchFamily="34" charset="0"/>
                <a:cs typeface="Arial" pitchFamily="34" charset="0"/>
              </a:rPr>
              <a:t>Aşağıdaki noktalar tahrik mekanizmasının kontrol aralıklarını etkiler:</a:t>
            </a:r>
          </a:p>
          <a:p>
            <a:pPr marL="0" indent="0">
              <a:buNone/>
            </a:pPr>
            <a:r>
              <a:rPr lang="en-US" sz="1400" dirty="0">
                <a:latin typeface="Arial" pitchFamily="34" charset="0"/>
                <a:cs typeface="Arial" pitchFamily="34" charset="0"/>
              </a:rPr>
              <a:t>• </a:t>
            </a:r>
            <a:r>
              <a:rPr lang="tr-TR" sz="1400" dirty="0">
                <a:latin typeface="Arial" pitchFamily="34" charset="0"/>
                <a:cs typeface="Arial" pitchFamily="34" charset="0"/>
              </a:rPr>
              <a:t> Tahrik devir sayısı</a:t>
            </a:r>
            <a:r>
              <a:rPr lang="en-US" sz="1400" dirty="0">
                <a:latin typeface="Arial" pitchFamily="34" charset="0"/>
                <a:cs typeface="Arial" pitchFamily="34" charset="0"/>
              </a:rPr>
              <a:t>; </a:t>
            </a:r>
            <a:endParaRPr lang="tr-TR" sz="1400" dirty="0">
              <a:latin typeface="Arial" pitchFamily="34" charset="0"/>
              <a:cs typeface="Arial" pitchFamily="34" charset="0"/>
            </a:endParaRPr>
          </a:p>
          <a:p>
            <a:pPr marL="0" indent="0">
              <a:buNone/>
            </a:pPr>
            <a:r>
              <a:rPr lang="en-US" sz="1400" dirty="0">
                <a:latin typeface="Arial" pitchFamily="34" charset="0"/>
                <a:cs typeface="Arial" pitchFamily="34" charset="0"/>
              </a:rPr>
              <a:t>•</a:t>
            </a:r>
            <a:r>
              <a:rPr lang="tr-TR" sz="1400" dirty="0">
                <a:latin typeface="Arial" pitchFamily="34" charset="0"/>
                <a:cs typeface="Arial" pitchFamily="34" charset="0"/>
              </a:rPr>
              <a:t> Tahrik sistemi çalışma çevrimi</a:t>
            </a:r>
            <a:r>
              <a:rPr lang="en-US" sz="1400" dirty="0">
                <a:latin typeface="Arial" pitchFamily="34" charset="0"/>
                <a:cs typeface="Arial" pitchFamily="34" charset="0"/>
              </a:rPr>
              <a:t> </a:t>
            </a:r>
            <a:endParaRPr lang="tr-TR" sz="1400" dirty="0">
              <a:latin typeface="Arial" pitchFamily="34" charset="0"/>
              <a:cs typeface="Arial" pitchFamily="34" charset="0"/>
            </a:endParaRPr>
          </a:p>
          <a:p>
            <a:pPr marL="0" indent="0">
              <a:buNone/>
            </a:pPr>
            <a:r>
              <a:rPr lang="en-US" sz="1400" dirty="0">
                <a:latin typeface="Arial" pitchFamily="34" charset="0"/>
                <a:cs typeface="Arial" pitchFamily="34" charset="0"/>
              </a:rPr>
              <a:t>•</a:t>
            </a:r>
            <a:r>
              <a:rPr lang="tr-TR" sz="1400" dirty="0">
                <a:latin typeface="Arial" pitchFamily="34" charset="0"/>
                <a:cs typeface="Arial" pitchFamily="34" charset="0"/>
              </a:rPr>
              <a:t> Ekipmana özgü kritik noktalar</a:t>
            </a:r>
            <a:r>
              <a:rPr lang="en-US" sz="1400" dirty="0">
                <a:latin typeface="Arial" pitchFamily="34" charset="0"/>
                <a:cs typeface="Arial" pitchFamily="34" charset="0"/>
              </a:rPr>
              <a:t> </a:t>
            </a:r>
            <a:endParaRPr lang="tr-TR" sz="1400" dirty="0">
              <a:latin typeface="Arial" pitchFamily="34" charset="0"/>
              <a:cs typeface="Arial" pitchFamily="34" charset="0"/>
            </a:endParaRPr>
          </a:p>
          <a:p>
            <a:pPr marL="0" indent="0">
              <a:buNone/>
            </a:pPr>
            <a:r>
              <a:rPr lang="en-US" sz="1400" dirty="0">
                <a:latin typeface="Arial" pitchFamily="34" charset="0"/>
                <a:cs typeface="Arial" pitchFamily="34" charset="0"/>
              </a:rPr>
              <a:t>•</a:t>
            </a:r>
            <a:r>
              <a:rPr lang="tr-TR" sz="1400" dirty="0">
                <a:latin typeface="Arial" pitchFamily="34" charset="0"/>
                <a:cs typeface="Arial" pitchFamily="34" charset="0"/>
              </a:rPr>
              <a:t> Çevredeki uç noktada ortam sıcaklıkları</a:t>
            </a:r>
            <a:r>
              <a:rPr lang="en-US" sz="1400" dirty="0">
                <a:latin typeface="Arial" pitchFamily="34" charset="0"/>
                <a:cs typeface="Arial" pitchFamily="34" charset="0"/>
              </a:rPr>
              <a:t> </a:t>
            </a:r>
            <a:endParaRPr lang="tr-TR" sz="1400" dirty="0">
              <a:latin typeface="Arial" pitchFamily="34" charset="0"/>
              <a:cs typeface="Arial" pitchFamily="34" charset="0"/>
            </a:endParaRPr>
          </a:p>
          <a:p>
            <a:pPr marL="0" indent="0">
              <a:buNone/>
            </a:pPr>
            <a:r>
              <a:rPr lang="en-US" sz="1400" dirty="0">
                <a:latin typeface="Arial" pitchFamily="34" charset="0"/>
                <a:cs typeface="Arial" pitchFamily="34" charset="0"/>
              </a:rPr>
              <a:t>•</a:t>
            </a:r>
            <a:r>
              <a:rPr lang="tr-TR" sz="1400" dirty="0">
                <a:latin typeface="Arial" pitchFamily="34" charset="0"/>
                <a:cs typeface="Arial" pitchFamily="34" charset="0"/>
              </a:rPr>
              <a:t>Çevresel faktörler</a:t>
            </a:r>
            <a:r>
              <a:rPr lang="en-US" sz="1400" dirty="0">
                <a:latin typeface="Arial" pitchFamily="34" charset="0"/>
                <a:cs typeface="Arial" pitchFamily="34" charset="0"/>
              </a:rPr>
              <a:t> </a:t>
            </a:r>
            <a:endParaRPr lang="tr-TR" sz="1400" dirty="0">
              <a:latin typeface="Arial" pitchFamily="34" charset="0"/>
              <a:cs typeface="Arial" pitchFamily="34" charset="0"/>
            </a:endParaRPr>
          </a:p>
          <a:p>
            <a:pPr marL="0" indent="0">
              <a:buNone/>
            </a:pPr>
            <a:r>
              <a:rPr lang="en-US" sz="1400" dirty="0">
                <a:latin typeface="Arial" pitchFamily="34" charset="0"/>
                <a:cs typeface="Arial" pitchFamily="34" charset="0"/>
              </a:rPr>
              <a:t>•</a:t>
            </a:r>
            <a:r>
              <a:rPr lang="tr-TR" sz="1400" dirty="0">
                <a:latin typeface="Arial" pitchFamily="34" charset="0"/>
                <a:cs typeface="Arial" pitchFamily="34" charset="0"/>
              </a:rPr>
              <a:t> Ekipmana ulaşılabilirlik.</a:t>
            </a:r>
          </a:p>
          <a:p>
            <a:pPr marL="0" indent="0">
              <a:buNone/>
            </a:pPr>
            <a:r>
              <a:rPr lang="tr-TR" sz="1400" dirty="0">
                <a:latin typeface="Arial" pitchFamily="34" charset="0"/>
                <a:cs typeface="Arial" pitchFamily="34" charset="0"/>
              </a:rPr>
              <a:t>Ekipman üzerindeki tecrübeniz, esas olarak hangi sıklıkta kayış-kasnak mekanizmasının kontrol edileceğini ortaya çıkartır. Yüksek devirler, aşırı yükler, sık duruş kalkışlar, uç noktadaki sıcaklık değerleri gibi koşullar, daha sık kontrol gerektirirler.</a:t>
            </a:r>
          </a:p>
        </p:txBody>
      </p:sp>
    </p:spTree>
    <p:extLst>
      <p:ext uri="{BB962C8B-B14F-4D97-AF65-F5344CB8AC3E}">
        <p14:creationId xmlns:p14="http://schemas.microsoft.com/office/powerpoint/2010/main" val="1552180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III. KORUYUCU BAKIM</a:t>
            </a:r>
          </a:p>
        </p:txBody>
      </p:sp>
      <p:sp>
        <p:nvSpPr>
          <p:cNvPr id="3" name="İçerik Yer Tutucusu 2"/>
          <p:cNvSpPr>
            <a:spLocks noGrp="1"/>
          </p:cNvSpPr>
          <p:nvPr>
            <p:ph sz="quarter" idx="1"/>
          </p:nvPr>
        </p:nvSpPr>
        <p:spPr>
          <a:xfrm>
            <a:off x="611560" y="1556792"/>
            <a:ext cx="8153400" cy="4495800"/>
          </a:xfrm>
        </p:spPr>
        <p:txBody>
          <a:bodyPr>
            <a:normAutofit fontScale="77500" lnSpcReduction="20000"/>
          </a:bodyPr>
          <a:lstStyle/>
          <a:p>
            <a:pPr marL="0" indent="0">
              <a:buNone/>
            </a:pPr>
            <a:r>
              <a:rPr lang="en-US" b="1" dirty="0">
                <a:latin typeface="Arial" pitchFamily="34" charset="0"/>
                <a:cs typeface="Arial" pitchFamily="34" charset="0"/>
              </a:rPr>
              <a:t>3. </a:t>
            </a:r>
            <a:r>
              <a:rPr lang="tr-TR" b="1" dirty="0">
                <a:latin typeface="Arial" pitchFamily="34" charset="0"/>
                <a:cs typeface="Arial" pitchFamily="34" charset="0"/>
              </a:rPr>
              <a:t>Koruyucu bakım ne zaman yapılmalı?</a:t>
            </a:r>
          </a:p>
          <a:p>
            <a:pPr marL="0" indent="0">
              <a:buNone/>
            </a:pPr>
            <a:r>
              <a:rPr lang="tr-TR" dirty="0">
                <a:latin typeface="Arial" pitchFamily="34" charset="0"/>
                <a:cs typeface="Arial" pitchFamily="34" charset="0"/>
              </a:rPr>
              <a:t>Koruyucu bakım takvimine yönelik aşağıdaki noktalar dikkate alınabilir.</a:t>
            </a:r>
            <a:endParaRPr lang="en-US" dirty="0">
              <a:latin typeface="Arial" pitchFamily="34" charset="0"/>
              <a:cs typeface="Arial" pitchFamily="34" charset="0"/>
            </a:endParaRPr>
          </a:p>
          <a:p>
            <a:pPr marL="0" indent="0">
              <a:buNone/>
            </a:pPr>
            <a:r>
              <a:rPr lang="tr-TR" b="1" dirty="0">
                <a:latin typeface="Arial" pitchFamily="34" charset="0"/>
                <a:cs typeface="Arial" pitchFamily="34" charset="0"/>
              </a:rPr>
              <a:t>Kritik tahrikler</a:t>
            </a:r>
          </a:p>
          <a:p>
            <a:pPr marL="0" indent="0">
              <a:buNone/>
            </a:pPr>
            <a:r>
              <a:rPr lang="tr-TR" dirty="0">
                <a:latin typeface="Arial" pitchFamily="34" charset="0"/>
                <a:cs typeface="Arial" pitchFamily="34" charset="0"/>
              </a:rPr>
              <a:t>Hızlı bir görsel ve işitsel kontrol haftada bir yada iki haftada bir gerekebilir.</a:t>
            </a:r>
          </a:p>
          <a:p>
            <a:pPr marL="0" indent="0">
              <a:buNone/>
            </a:pPr>
            <a:r>
              <a:rPr lang="tr-TR" b="1" dirty="0">
                <a:latin typeface="Arial" pitchFamily="34" charset="0"/>
                <a:cs typeface="Arial" pitchFamily="34" charset="0"/>
              </a:rPr>
              <a:t>N</a:t>
            </a:r>
            <a:r>
              <a:rPr lang="en-US" b="1" dirty="0" err="1">
                <a:latin typeface="Arial" pitchFamily="34" charset="0"/>
                <a:cs typeface="Arial" pitchFamily="34" charset="0"/>
              </a:rPr>
              <a:t>ormal</a:t>
            </a:r>
            <a:r>
              <a:rPr lang="en-US" b="1" dirty="0">
                <a:latin typeface="Arial" pitchFamily="34" charset="0"/>
                <a:cs typeface="Arial" pitchFamily="34" charset="0"/>
              </a:rPr>
              <a:t> </a:t>
            </a:r>
            <a:r>
              <a:rPr lang="tr-TR" b="1" dirty="0">
                <a:latin typeface="Arial" pitchFamily="34" charset="0"/>
                <a:cs typeface="Arial" pitchFamily="34" charset="0"/>
              </a:rPr>
              <a:t>tahrikler</a:t>
            </a:r>
          </a:p>
          <a:p>
            <a:pPr marL="0" indent="0">
              <a:buNone/>
            </a:pPr>
            <a:r>
              <a:rPr lang="tr-TR" dirty="0">
                <a:latin typeface="Arial" pitchFamily="34" charset="0"/>
                <a:cs typeface="Arial" pitchFamily="34" charset="0"/>
              </a:rPr>
              <a:t>Bir çok tahrik uygulamasında hızlı görse ve işitsel kontroller ayda bir kez yapılabilir.</a:t>
            </a:r>
          </a:p>
          <a:p>
            <a:pPr marL="0" indent="0">
              <a:buNone/>
            </a:pPr>
            <a:r>
              <a:rPr lang="tr-TR" b="1" dirty="0">
                <a:latin typeface="Arial" pitchFamily="34" charset="0"/>
                <a:cs typeface="Arial" pitchFamily="34" charset="0"/>
              </a:rPr>
              <a:t>Komple (revizyon) kontrolü</a:t>
            </a:r>
          </a:p>
          <a:p>
            <a:pPr marL="0" indent="0">
              <a:buNone/>
            </a:pPr>
            <a:r>
              <a:rPr lang="tr-TR" dirty="0">
                <a:latin typeface="Arial" pitchFamily="34" charset="0"/>
                <a:cs typeface="Arial" pitchFamily="34" charset="0"/>
              </a:rPr>
              <a:t>Tahrik sisteminin durdurularak komple kayış, kasnak ve diğer tahrik elemanlarının kontrolü altı ayda bir yapılabilir.</a:t>
            </a:r>
          </a:p>
        </p:txBody>
      </p:sp>
      <p:sp>
        <p:nvSpPr>
          <p:cNvPr id="4" name="Altbilgi Yer Tutucusu 3"/>
          <p:cNvSpPr>
            <a:spLocks noGrp="1"/>
          </p:cNvSpPr>
          <p:nvPr>
            <p:ph type="ftr" sz="quarter" idx="11"/>
          </p:nvPr>
        </p:nvSpPr>
        <p:spPr>
          <a:xfrm>
            <a:off x="3347864" y="6237312"/>
            <a:ext cx="5421083" cy="365125"/>
          </a:xfrm>
        </p:spPr>
        <p:txBody>
          <a:bodyPr/>
          <a:lstStyle/>
          <a:p>
            <a:r>
              <a:rPr lang="tr-TR" dirty="0"/>
              <a:t>Mak. Yük. Tek. Öğr. Nurettin IŞIK</a:t>
            </a:r>
          </a:p>
        </p:txBody>
      </p:sp>
      <p:sp>
        <p:nvSpPr>
          <p:cNvPr id="5" name="Slayt Numarası Yer Tutucusu 4"/>
          <p:cNvSpPr>
            <a:spLocks noGrp="1"/>
          </p:cNvSpPr>
          <p:nvPr>
            <p:ph type="sldNum" sz="quarter" idx="12"/>
          </p:nvPr>
        </p:nvSpPr>
        <p:spPr/>
        <p:txBody>
          <a:bodyPr>
            <a:normAutofit fontScale="85000" lnSpcReduction="20000"/>
          </a:bodyPr>
          <a:lstStyle/>
          <a:p>
            <a:fld id="{6F5439F3-097B-4A56-B2E9-A447F1D80500}" type="slidenum">
              <a:rPr lang="tr-TR" smtClean="0"/>
              <a:pPr/>
              <a:t>10</a:t>
            </a:fld>
            <a:endParaRPr lang="tr-TR"/>
          </a:p>
        </p:txBody>
      </p:sp>
    </p:spTree>
    <p:extLst>
      <p:ext uri="{BB962C8B-B14F-4D97-AF65-F5344CB8AC3E}">
        <p14:creationId xmlns:p14="http://schemas.microsoft.com/office/powerpoint/2010/main" val="2248216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800" b="1" dirty="0"/>
              <a:t>IV. TAHRİK SİSTEMİNİN KAPATILMASI VE KONTROLÜ</a:t>
            </a:r>
          </a:p>
        </p:txBody>
      </p:sp>
      <p:sp>
        <p:nvSpPr>
          <p:cNvPr id="4" name="Altbilgi Yer Tutucusu 3"/>
          <p:cNvSpPr>
            <a:spLocks noGrp="1"/>
          </p:cNvSpPr>
          <p:nvPr>
            <p:ph type="ftr" sz="quarter" idx="11"/>
          </p:nvPr>
        </p:nvSpPr>
        <p:spPr>
          <a:xfrm>
            <a:off x="3419872" y="6309320"/>
            <a:ext cx="5421083" cy="365125"/>
          </a:xfrm>
        </p:spPr>
        <p:txBody>
          <a:bodyPr/>
          <a:lstStyle/>
          <a:p>
            <a:r>
              <a:rPr lang="tr-TR" dirty="0"/>
              <a:t>Mak. Yük. Tek. Öğr. Nurettin IŞIK</a:t>
            </a:r>
          </a:p>
        </p:txBody>
      </p:sp>
      <p:sp>
        <p:nvSpPr>
          <p:cNvPr id="5" name="Slayt Numarası Yer Tutucusu 4"/>
          <p:cNvSpPr>
            <a:spLocks noGrp="1"/>
          </p:cNvSpPr>
          <p:nvPr>
            <p:ph type="sldNum" sz="quarter" idx="12"/>
          </p:nvPr>
        </p:nvSpPr>
        <p:spPr/>
        <p:txBody>
          <a:bodyPr>
            <a:normAutofit fontScale="85000" lnSpcReduction="20000"/>
          </a:bodyPr>
          <a:lstStyle/>
          <a:p>
            <a:fld id="{6F5439F3-097B-4A56-B2E9-A447F1D80500}" type="slidenum">
              <a:rPr lang="tr-TR" smtClean="0"/>
              <a:pPr/>
              <a:t>11</a:t>
            </a:fld>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1" y="1988840"/>
            <a:ext cx="2906438" cy="1944216"/>
          </a:xfrm>
          <a:prstGeom prst="rect">
            <a:avLst/>
          </a:prstGeom>
        </p:spPr>
      </p:pic>
      <p:sp>
        <p:nvSpPr>
          <p:cNvPr id="10" name="Metin kutusu 9"/>
          <p:cNvSpPr txBox="1"/>
          <p:nvPr/>
        </p:nvSpPr>
        <p:spPr>
          <a:xfrm>
            <a:off x="395537" y="1844824"/>
            <a:ext cx="5616624" cy="4401205"/>
          </a:xfrm>
          <a:prstGeom prst="rect">
            <a:avLst/>
          </a:prstGeom>
          <a:noFill/>
        </p:spPr>
        <p:txBody>
          <a:bodyPr wrap="square" rtlCol="0">
            <a:spAutoFit/>
          </a:bodyPr>
          <a:lstStyle/>
          <a:p>
            <a:pPr algn="just"/>
            <a:r>
              <a:rPr lang="tr-TR" sz="1400" b="1" dirty="0">
                <a:latin typeface="Arial" pitchFamily="34" charset="0"/>
                <a:cs typeface="Arial" pitchFamily="34" charset="0"/>
              </a:rPr>
              <a:t>Koruyucu Bakım Kontrol Listesi</a:t>
            </a:r>
            <a:endParaRPr lang="en-US" sz="1400" b="1" dirty="0">
              <a:latin typeface="Arial" pitchFamily="34" charset="0"/>
              <a:cs typeface="Arial" pitchFamily="34" charset="0"/>
            </a:endParaRPr>
          </a:p>
          <a:p>
            <a:pPr marL="228600" indent="-228600" algn="just">
              <a:buAutoNum type="arabicPeriod"/>
            </a:pPr>
            <a:r>
              <a:rPr lang="tr-TR" sz="1400" dirty="0">
                <a:latin typeface="Arial" pitchFamily="34" charset="0"/>
                <a:cs typeface="Arial" pitchFamily="34" charset="0"/>
              </a:rPr>
              <a:t>Güç kaynağını kapatın. Panoyu kilitleyin, bakım çalışması olduğunu belirten uyarı levhası asın.</a:t>
            </a:r>
            <a:r>
              <a:rPr lang="en-US" sz="1400" dirty="0">
                <a:latin typeface="Arial" pitchFamily="34" charset="0"/>
                <a:cs typeface="Arial" pitchFamily="34" charset="0"/>
              </a:rPr>
              <a:t> </a:t>
            </a:r>
            <a:endParaRPr lang="tr-TR" sz="1400" dirty="0">
              <a:latin typeface="Arial" pitchFamily="34" charset="0"/>
              <a:cs typeface="Arial" pitchFamily="34" charset="0"/>
            </a:endParaRPr>
          </a:p>
          <a:p>
            <a:pPr marL="228600" indent="-228600" algn="just">
              <a:buAutoNum type="arabicPeriod"/>
            </a:pPr>
            <a:r>
              <a:rPr lang="tr-TR" sz="1400" dirty="0">
                <a:latin typeface="Arial" pitchFamily="34" charset="0"/>
                <a:cs typeface="Arial" pitchFamily="34" charset="0"/>
              </a:rPr>
              <a:t>Tahrik sistemine ait tüm makine elemanlarını emniyetli (nötr)konuma alın.</a:t>
            </a:r>
          </a:p>
          <a:p>
            <a:pPr marL="228600" indent="-228600" algn="just">
              <a:buAutoNum type="arabicPeriod"/>
            </a:pPr>
            <a:r>
              <a:rPr lang="tr-TR" sz="1400" dirty="0">
                <a:latin typeface="Arial" pitchFamily="34" charset="0"/>
                <a:cs typeface="Arial" pitchFamily="34" charset="0"/>
              </a:rPr>
              <a:t>Muhafazayı çıkartıp tahrik mekanizmasına karşı aşınma ve sürtünme olup olmadığını kontrol edin. </a:t>
            </a:r>
          </a:p>
          <a:p>
            <a:pPr marL="228600" indent="-228600" algn="just">
              <a:buAutoNum type="arabicPeriod"/>
            </a:pPr>
            <a:r>
              <a:rPr lang="tr-TR" sz="1400" dirty="0">
                <a:latin typeface="Arial" pitchFamily="34" charset="0"/>
                <a:cs typeface="Arial" pitchFamily="34" charset="0"/>
              </a:rPr>
              <a:t>Kayışı aşınma veya hasara karşı kontrol edin. Gerekiyorsa değiştirin.</a:t>
            </a:r>
            <a:r>
              <a:rPr lang="en-US" sz="1400" dirty="0">
                <a:latin typeface="Arial" pitchFamily="34" charset="0"/>
                <a:cs typeface="Arial" pitchFamily="34" charset="0"/>
              </a:rPr>
              <a:t> </a:t>
            </a:r>
            <a:endParaRPr lang="tr-TR" sz="1400" dirty="0">
              <a:latin typeface="Arial" pitchFamily="34" charset="0"/>
              <a:cs typeface="Arial" pitchFamily="34" charset="0"/>
            </a:endParaRPr>
          </a:p>
          <a:p>
            <a:pPr marL="228600" indent="-228600" algn="just">
              <a:buAutoNum type="arabicPeriod"/>
            </a:pPr>
            <a:r>
              <a:rPr lang="tr-TR" sz="1400" dirty="0">
                <a:latin typeface="Arial" pitchFamily="34" charset="0"/>
                <a:cs typeface="Arial" pitchFamily="34" charset="0"/>
              </a:rPr>
              <a:t>Kasnakları aşınma ve hasara karşı kontrol edin. Aşınma varsa, değiştirin.</a:t>
            </a:r>
            <a:r>
              <a:rPr lang="en-US" sz="1400" dirty="0">
                <a:latin typeface="Arial" pitchFamily="34" charset="0"/>
                <a:cs typeface="Arial" pitchFamily="34" charset="0"/>
              </a:rPr>
              <a:t> </a:t>
            </a:r>
            <a:endParaRPr lang="tr-TR" sz="1400" dirty="0">
              <a:latin typeface="Arial" pitchFamily="34" charset="0"/>
              <a:cs typeface="Arial" pitchFamily="34" charset="0"/>
            </a:endParaRPr>
          </a:p>
          <a:p>
            <a:pPr marL="228600" indent="-228600" algn="just">
              <a:buAutoNum type="arabicPeriod"/>
            </a:pPr>
            <a:r>
              <a:rPr lang="tr-TR" sz="1400" dirty="0">
                <a:latin typeface="Arial" pitchFamily="34" charset="0"/>
                <a:cs typeface="Arial" pitchFamily="34" charset="0"/>
              </a:rPr>
              <a:t>Yatak, şaftlar, motor bağlantı noktaları ve gergi rayı gibi diğer tahrik elemanlarını kontrol edin.</a:t>
            </a:r>
          </a:p>
          <a:p>
            <a:pPr marL="228600" indent="-228600" algn="just">
              <a:buAutoNum type="arabicPeriod"/>
            </a:pPr>
            <a:r>
              <a:rPr lang="tr-TR" sz="1400" dirty="0">
                <a:latin typeface="Arial" pitchFamily="34" charset="0"/>
                <a:cs typeface="Arial" pitchFamily="34" charset="0"/>
              </a:rPr>
              <a:t>Eğer mevcutsa statik elektrik topraklama elemanlarını kontrol edin. Gerekiyorsa değiştirin.</a:t>
            </a:r>
          </a:p>
          <a:p>
            <a:pPr marL="228600" indent="-228600" algn="just">
              <a:buAutoNum type="arabicPeriod"/>
            </a:pPr>
            <a:r>
              <a:rPr lang="tr-TR" sz="1400" dirty="0">
                <a:latin typeface="Arial" pitchFamily="34" charset="0"/>
                <a:cs typeface="Arial" pitchFamily="34" charset="0"/>
              </a:rPr>
              <a:t>Kayış gerginliğini kontrol edin. Gerekiyorsa ayarlayın.</a:t>
            </a:r>
            <a:r>
              <a:rPr lang="en-US" sz="1400" dirty="0">
                <a:latin typeface="Arial" pitchFamily="34" charset="0"/>
                <a:cs typeface="Arial" pitchFamily="34" charset="0"/>
              </a:rPr>
              <a:t> </a:t>
            </a:r>
            <a:endParaRPr lang="tr-TR" sz="1400" dirty="0">
              <a:latin typeface="Arial" pitchFamily="34" charset="0"/>
              <a:cs typeface="Arial" pitchFamily="34" charset="0"/>
            </a:endParaRPr>
          </a:p>
          <a:p>
            <a:pPr marL="228600" indent="-228600" algn="just">
              <a:buAutoNum type="arabicPeriod"/>
            </a:pPr>
            <a:r>
              <a:rPr lang="tr-TR" sz="1400" dirty="0">
                <a:latin typeface="Arial" pitchFamily="34" charset="0"/>
                <a:cs typeface="Arial" pitchFamily="34" charset="0"/>
              </a:rPr>
              <a:t>Kasnak ayarlarını kontrol edin.</a:t>
            </a:r>
          </a:p>
          <a:p>
            <a:pPr marL="228600" indent="-228600" algn="just">
              <a:buAutoNum type="arabicPeriod"/>
            </a:pPr>
            <a:r>
              <a:rPr lang="tr-TR" sz="1400" dirty="0">
                <a:latin typeface="Arial" pitchFamily="34" charset="0"/>
                <a:cs typeface="Arial" pitchFamily="34" charset="0"/>
              </a:rPr>
              <a:t>Kayış muhafazasını tekrar takın.</a:t>
            </a:r>
          </a:p>
          <a:p>
            <a:pPr marL="228600" indent="-228600" algn="just">
              <a:buAutoNum type="arabicPeriod"/>
            </a:pPr>
            <a:r>
              <a:rPr lang="tr-TR" sz="1400" dirty="0">
                <a:latin typeface="Arial" pitchFamily="34" charset="0"/>
                <a:cs typeface="Arial" pitchFamily="34" charset="0"/>
              </a:rPr>
              <a:t>Güç kaynağını açın, sistemi çalıştırın. Anormal ses ve titreşim  olup olmadığını kontrol edin.</a:t>
            </a:r>
            <a:endParaRPr lang="en-US" sz="1400" dirty="0">
              <a:latin typeface="Arial" pitchFamily="34" charset="0"/>
              <a:cs typeface="Arial" pitchFamily="34" charset="0"/>
            </a:endParaRPr>
          </a:p>
        </p:txBody>
      </p:sp>
    </p:spTree>
    <p:extLst>
      <p:ext uri="{BB962C8B-B14F-4D97-AF65-F5344CB8AC3E}">
        <p14:creationId xmlns:p14="http://schemas.microsoft.com/office/powerpoint/2010/main" val="2738017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b="1" dirty="0"/>
              <a:t>IV. TAHRİK SİSTEMİNİN KAPATILMASI VE KONTROLÜ</a:t>
            </a:r>
            <a:endParaRPr lang="tr-TR" sz="2800" dirty="0"/>
          </a:p>
        </p:txBody>
      </p:sp>
      <p:sp>
        <p:nvSpPr>
          <p:cNvPr id="3" name="İçerik Yer Tutucusu 2"/>
          <p:cNvSpPr>
            <a:spLocks noGrp="1"/>
          </p:cNvSpPr>
          <p:nvPr>
            <p:ph sz="quarter" idx="1"/>
          </p:nvPr>
        </p:nvSpPr>
        <p:spPr>
          <a:xfrm>
            <a:off x="612648" y="1600200"/>
            <a:ext cx="8153400" cy="604663"/>
          </a:xfrm>
        </p:spPr>
        <p:txBody>
          <a:bodyPr>
            <a:normAutofit fontScale="47500" lnSpcReduction="20000"/>
          </a:bodyPr>
          <a:lstStyle/>
          <a:p>
            <a:pPr marL="0" indent="0">
              <a:buNone/>
            </a:pPr>
            <a:r>
              <a:rPr lang="tr-TR" dirty="0">
                <a:latin typeface="Arial" pitchFamily="34" charset="0"/>
                <a:cs typeface="Arial" pitchFamily="34" charset="0"/>
              </a:rPr>
              <a:t>Tahrik sistemi güç kaynağı kesilip, emniyet etiketlemesi yapıldıktan sonra, tüm parçaların güvenli konumda olduğundan emin olduktan sonra  muhafazayı çıkartın ve kontrole başlayın</a:t>
            </a:r>
            <a:r>
              <a:rPr lang="tr-TR" dirty="0"/>
              <a:t>.</a:t>
            </a:r>
          </a:p>
        </p:txBody>
      </p:sp>
      <p:sp>
        <p:nvSpPr>
          <p:cNvPr id="4" name="Altbilgi Yer Tutucusu 3"/>
          <p:cNvSpPr>
            <a:spLocks noGrp="1"/>
          </p:cNvSpPr>
          <p:nvPr>
            <p:ph type="ftr" sz="quarter" idx="11"/>
          </p:nvPr>
        </p:nvSpPr>
        <p:spPr>
          <a:xfrm>
            <a:off x="3419872" y="6237312"/>
            <a:ext cx="5421083" cy="365125"/>
          </a:xfrm>
        </p:spPr>
        <p:txBody>
          <a:bodyPr/>
          <a:lstStyle/>
          <a:p>
            <a:r>
              <a:rPr lang="tr-TR" dirty="0"/>
              <a:t>Mak. Yük. Tek. Öğr. Nurettin IŞIK</a:t>
            </a:r>
          </a:p>
        </p:txBody>
      </p:sp>
      <p:sp>
        <p:nvSpPr>
          <p:cNvPr id="5" name="Slayt Numarası Yer Tutucusu 4"/>
          <p:cNvSpPr>
            <a:spLocks noGrp="1"/>
          </p:cNvSpPr>
          <p:nvPr>
            <p:ph type="sldNum" sz="quarter" idx="12"/>
          </p:nvPr>
        </p:nvSpPr>
        <p:spPr/>
        <p:txBody>
          <a:bodyPr>
            <a:normAutofit fontScale="85000" lnSpcReduction="20000"/>
          </a:bodyPr>
          <a:lstStyle/>
          <a:p>
            <a:fld id="{6F5439F3-097B-4A56-B2E9-A447F1D80500}" type="slidenum">
              <a:rPr lang="tr-TR" smtClean="0"/>
              <a:pPr/>
              <a:t>12</a:t>
            </a:fld>
            <a:endParaRPr lang="tr-TR"/>
          </a:p>
        </p:txBody>
      </p:sp>
      <p:sp>
        <p:nvSpPr>
          <p:cNvPr id="6" name="Metin kutusu 5"/>
          <p:cNvSpPr txBox="1"/>
          <p:nvPr/>
        </p:nvSpPr>
        <p:spPr>
          <a:xfrm>
            <a:off x="634112" y="2276872"/>
            <a:ext cx="4536504" cy="3539430"/>
          </a:xfrm>
          <a:prstGeom prst="rect">
            <a:avLst/>
          </a:prstGeom>
          <a:noFill/>
        </p:spPr>
        <p:txBody>
          <a:bodyPr wrap="square" rtlCol="0">
            <a:spAutoFit/>
          </a:bodyPr>
          <a:lstStyle/>
          <a:p>
            <a:pPr marL="228600" indent="-228600">
              <a:buAutoNum type="arabicPeriod"/>
            </a:pPr>
            <a:r>
              <a:rPr lang="tr-TR" sz="1600" b="1" dirty="0">
                <a:latin typeface="Arial" pitchFamily="34" charset="0"/>
                <a:cs typeface="Arial" pitchFamily="34" charset="0"/>
              </a:rPr>
              <a:t>Muhafaza Kontrolü</a:t>
            </a:r>
          </a:p>
          <a:p>
            <a:r>
              <a:rPr lang="en-US" sz="1600" dirty="0">
                <a:latin typeface="Arial" pitchFamily="34" charset="0"/>
                <a:cs typeface="Arial" pitchFamily="34" charset="0"/>
              </a:rPr>
              <a:t> </a:t>
            </a:r>
            <a:r>
              <a:rPr lang="tr-TR" sz="1600" dirty="0">
                <a:latin typeface="Arial" pitchFamily="34" charset="0"/>
                <a:cs typeface="Arial" pitchFamily="34" charset="0"/>
              </a:rPr>
              <a:t>Muhafazaları aşınma ve olası hasara karşı kontrol edin. Koruyucuyu temizleyin..</a:t>
            </a:r>
          </a:p>
          <a:p>
            <a:r>
              <a:rPr lang="en-US" sz="1600" b="1" dirty="0">
                <a:latin typeface="Arial" pitchFamily="34" charset="0"/>
                <a:cs typeface="Arial" pitchFamily="34" charset="0"/>
              </a:rPr>
              <a:t>2. </a:t>
            </a:r>
            <a:r>
              <a:rPr lang="tr-TR" sz="1600" b="1" dirty="0">
                <a:latin typeface="Arial" pitchFamily="34" charset="0"/>
                <a:cs typeface="Arial" pitchFamily="34" charset="0"/>
              </a:rPr>
              <a:t>Kayış kontrolü</a:t>
            </a:r>
          </a:p>
          <a:p>
            <a:pPr algn="just"/>
            <a:r>
              <a:rPr lang="tr-TR" sz="1600" dirty="0">
                <a:latin typeface="Arial" pitchFamily="34" charset="0"/>
                <a:cs typeface="Arial" pitchFamily="34" charset="0"/>
              </a:rPr>
              <a:t>Kayışta anormal aşınma ve hasarları gözleyerek muhtemel sorunların da arıza tespitini yapabilirsiniz.</a:t>
            </a:r>
          </a:p>
          <a:p>
            <a:pPr algn="just"/>
            <a:r>
              <a:rPr lang="tr-TR" sz="1600" dirty="0">
                <a:latin typeface="Arial" pitchFamily="34" charset="0"/>
                <a:cs typeface="Arial" pitchFamily="34" charset="0"/>
              </a:rPr>
              <a:t>Kayış üzerinde bir nokta markalayarak, kayış boyunca çatlak, yıpranmış noktalar, aşınma belirtilerini not alın.</a:t>
            </a:r>
          </a:p>
          <a:p>
            <a:pPr algn="just"/>
            <a:r>
              <a:rPr lang="tr-TR" sz="1600" dirty="0">
                <a:latin typeface="Arial" pitchFamily="34" charset="0"/>
                <a:cs typeface="Arial" pitchFamily="34" charset="0"/>
              </a:rPr>
              <a:t>Kayışı aşırı ısınmaya karşı kontrol edin. Kullandığınız kayışın izin verilen çalışma sıcaklığını kontrol edin. </a:t>
            </a:r>
          </a:p>
          <a:p>
            <a:pPr algn="just"/>
            <a:endParaRPr lang="tr-TR" sz="1600" dirty="0"/>
          </a:p>
        </p:txBody>
      </p:sp>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0813" y="4221088"/>
            <a:ext cx="3063285" cy="1764979"/>
          </a:xfrm>
          <a:prstGeom prst="rect">
            <a:avLst/>
          </a:prstGeom>
        </p:spPr>
      </p:pic>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4130" y="2204863"/>
            <a:ext cx="3054877" cy="1932677"/>
          </a:xfrm>
          <a:prstGeom prst="rect">
            <a:avLst/>
          </a:prstGeom>
        </p:spPr>
      </p:pic>
    </p:spTree>
    <p:extLst>
      <p:ext uri="{BB962C8B-B14F-4D97-AF65-F5344CB8AC3E}">
        <p14:creationId xmlns:p14="http://schemas.microsoft.com/office/powerpoint/2010/main" val="1336106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IV. TAHRİK SİSTEMİNİN KAPATILMASI VE KONTROLÜ</a:t>
            </a:r>
            <a:endParaRPr lang="tr-TR" dirty="0"/>
          </a:p>
        </p:txBody>
      </p:sp>
      <p:sp>
        <p:nvSpPr>
          <p:cNvPr id="3" name="İçerik Yer Tutucusu 2"/>
          <p:cNvSpPr>
            <a:spLocks noGrp="1"/>
          </p:cNvSpPr>
          <p:nvPr>
            <p:ph sz="quarter" idx="1"/>
          </p:nvPr>
        </p:nvSpPr>
        <p:spPr>
          <a:xfrm>
            <a:off x="612648" y="1600200"/>
            <a:ext cx="7991800" cy="1252736"/>
          </a:xfrm>
        </p:spPr>
        <p:txBody>
          <a:bodyPr>
            <a:normAutofit fontScale="62500" lnSpcReduction="20000"/>
          </a:bodyPr>
          <a:lstStyle/>
          <a:p>
            <a:pPr marL="0" indent="0" algn="just">
              <a:buNone/>
            </a:pPr>
            <a:r>
              <a:rPr lang="tr-TR" dirty="0">
                <a:latin typeface="Arial" pitchFamily="34" charset="0"/>
                <a:cs typeface="Arial" pitchFamily="34" charset="0"/>
              </a:rPr>
              <a:t>Kayışı elle döndürürken parmaklarınızın kayış ile kasnak arasına sıkışmamasına dikkat edilmelidir.  Özellikle büyük senkron kayışları döndürürken parmakların kasnak </a:t>
            </a:r>
            <a:r>
              <a:rPr lang="tr-TR" dirty="0" err="1">
                <a:latin typeface="Arial" pitchFamily="34" charset="0"/>
                <a:cs typeface="Arial" pitchFamily="34" charset="0"/>
              </a:rPr>
              <a:t>flanşları</a:t>
            </a:r>
            <a:r>
              <a:rPr lang="tr-TR" dirty="0">
                <a:latin typeface="Arial" pitchFamily="34" charset="0"/>
                <a:cs typeface="Arial" pitchFamily="34" charset="0"/>
              </a:rPr>
              <a:t> ile kayış arasında kalarak parmak kopmasına kadar varacak riskler ortaya çıkabileceğini unutmayın.</a:t>
            </a:r>
          </a:p>
        </p:txBody>
      </p:sp>
      <p:sp>
        <p:nvSpPr>
          <p:cNvPr id="4" name="Altbilgi Yer Tutucusu 3"/>
          <p:cNvSpPr>
            <a:spLocks noGrp="1"/>
          </p:cNvSpPr>
          <p:nvPr>
            <p:ph type="ftr" sz="quarter" idx="11"/>
          </p:nvPr>
        </p:nvSpPr>
        <p:spPr>
          <a:xfrm>
            <a:off x="3419872" y="6309320"/>
            <a:ext cx="5421083" cy="365125"/>
          </a:xfrm>
        </p:spPr>
        <p:txBody>
          <a:bodyPr/>
          <a:lstStyle/>
          <a:p>
            <a:r>
              <a:rPr lang="tr-TR" dirty="0"/>
              <a:t>Mak. Yük. Tek. Öğr. Nurettin IŞIK</a:t>
            </a:r>
          </a:p>
        </p:txBody>
      </p:sp>
      <p:sp>
        <p:nvSpPr>
          <p:cNvPr id="5" name="Slayt Numarası Yer Tutucusu 4"/>
          <p:cNvSpPr>
            <a:spLocks noGrp="1"/>
          </p:cNvSpPr>
          <p:nvPr>
            <p:ph type="sldNum" sz="quarter" idx="12"/>
          </p:nvPr>
        </p:nvSpPr>
        <p:spPr/>
        <p:txBody>
          <a:bodyPr>
            <a:normAutofit fontScale="85000" lnSpcReduction="20000"/>
          </a:bodyPr>
          <a:lstStyle/>
          <a:p>
            <a:fld id="{6F5439F3-097B-4A56-B2E9-A447F1D80500}" type="slidenum">
              <a:rPr lang="tr-TR" smtClean="0"/>
              <a:pPr/>
              <a:t>13</a:t>
            </a:fld>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3181618"/>
            <a:ext cx="6619875" cy="3067050"/>
          </a:xfrm>
          <a:prstGeom prst="rect">
            <a:avLst/>
          </a:prstGeom>
        </p:spPr>
      </p:pic>
    </p:spTree>
    <p:extLst>
      <p:ext uri="{BB962C8B-B14F-4D97-AF65-F5344CB8AC3E}">
        <p14:creationId xmlns:p14="http://schemas.microsoft.com/office/powerpoint/2010/main" val="2792580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IV. TAHRİK SİSTEMİNİN KAPATILMASI VE KONTROLÜ</a:t>
            </a:r>
            <a:endParaRPr lang="tr-TR" dirty="0"/>
          </a:p>
        </p:txBody>
      </p:sp>
      <p:sp>
        <p:nvSpPr>
          <p:cNvPr id="3" name="İçerik Yer Tutucusu 2"/>
          <p:cNvSpPr>
            <a:spLocks noGrp="1"/>
          </p:cNvSpPr>
          <p:nvPr>
            <p:ph sz="quarter" idx="1"/>
          </p:nvPr>
        </p:nvSpPr>
        <p:spPr>
          <a:xfrm>
            <a:off x="612648" y="1600200"/>
            <a:ext cx="8207824" cy="2908920"/>
          </a:xfrm>
        </p:spPr>
        <p:txBody>
          <a:bodyPr>
            <a:normAutofit fontScale="62500" lnSpcReduction="20000"/>
          </a:bodyPr>
          <a:lstStyle/>
          <a:p>
            <a:pPr marL="0" indent="0">
              <a:buNone/>
            </a:pPr>
            <a:r>
              <a:rPr lang="en-US" sz="5100" b="1" dirty="0">
                <a:latin typeface="Arial" pitchFamily="34" charset="0"/>
                <a:cs typeface="Arial" pitchFamily="34" charset="0"/>
              </a:rPr>
              <a:t>3. </a:t>
            </a:r>
            <a:r>
              <a:rPr lang="tr-TR" sz="5100" b="1" dirty="0">
                <a:latin typeface="Arial" pitchFamily="34" charset="0"/>
                <a:cs typeface="Arial" pitchFamily="34" charset="0"/>
              </a:rPr>
              <a:t>Kayış kontrolü</a:t>
            </a:r>
          </a:p>
          <a:p>
            <a:pPr marL="0" indent="0">
              <a:buNone/>
            </a:pPr>
            <a:r>
              <a:rPr lang="tr-TR" dirty="0">
                <a:latin typeface="Arial" pitchFamily="34" charset="0"/>
                <a:cs typeface="Arial" pitchFamily="34" charset="0"/>
              </a:rPr>
              <a:t>Kayışlar tahrik sisteminden çıkartıldıktan sonra, kasnakta aşınma olup olmadığını kontrol edin. Aşınma her zaman açıkça görülmeyebilir. Kasnak V kanallarını kanal mastarı kullanarak kontrol edin.</a:t>
            </a:r>
          </a:p>
          <a:p>
            <a:pPr marL="0" indent="0">
              <a:buNone/>
            </a:pPr>
            <a:r>
              <a:rPr lang="tr-TR" dirty="0">
                <a:latin typeface="Arial" pitchFamily="34" charset="0"/>
                <a:cs typeface="Arial" pitchFamily="34" charset="0"/>
              </a:rPr>
              <a:t>Kasnakların kaçıklıklarını ve montajlarını kontrol edin.</a:t>
            </a:r>
            <a:r>
              <a:rPr lang="en-US" dirty="0">
                <a:latin typeface="Arial" pitchFamily="34" charset="0"/>
                <a:cs typeface="Arial" pitchFamily="34" charset="0"/>
              </a:rPr>
              <a:t> </a:t>
            </a:r>
            <a:r>
              <a:rPr lang="tr-TR" dirty="0">
                <a:latin typeface="Arial" pitchFamily="34" charset="0"/>
                <a:cs typeface="Arial" pitchFamily="34" charset="0"/>
              </a:rPr>
              <a:t>Yanlış ayarlanmış kasnaklar ekipman servis sürelerini düşürür. Yanlış ayar nedenleri aşağıdaki gibi sıralanabilir:</a:t>
            </a:r>
          </a:p>
          <a:p>
            <a:pPr marL="0" indent="0">
              <a:buNone/>
            </a:pPr>
            <a:r>
              <a:rPr lang="en-US" dirty="0">
                <a:latin typeface="Arial" pitchFamily="34" charset="0"/>
                <a:cs typeface="Arial" pitchFamily="34" charset="0"/>
              </a:rPr>
              <a:t>•</a:t>
            </a:r>
            <a:r>
              <a:rPr lang="tr-TR" dirty="0">
                <a:latin typeface="Arial" pitchFamily="34" charset="0"/>
                <a:cs typeface="Arial" pitchFamily="34" charset="0"/>
              </a:rPr>
              <a:t> Kasnaklar şaftlara uygun biçimde yerleştirilmemiştir.</a:t>
            </a:r>
          </a:p>
          <a:p>
            <a:pPr marL="0" indent="0">
              <a:buNone/>
            </a:pPr>
            <a:r>
              <a:rPr lang="en-US" dirty="0">
                <a:latin typeface="Arial" pitchFamily="34" charset="0"/>
                <a:cs typeface="Arial" pitchFamily="34" charset="0"/>
              </a:rPr>
              <a:t>•</a:t>
            </a:r>
            <a:r>
              <a:rPr lang="tr-TR" dirty="0">
                <a:latin typeface="Arial" pitchFamily="34" charset="0"/>
                <a:cs typeface="Arial" pitchFamily="34" charset="0"/>
              </a:rPr>
              <a:t> Motor ve tahrik edilen makine şaftları paralel değildir.</a:t>
            </a:r>
            <a:r>
              <a:rPr lang="en-US" dirty="0">
                <a:latin typeface="Arial" pitchFamily="34" charset="0"/>
                <a:cs typeface="Arial" pitchFamily="34" charset="0"/>
              </a:rPr>
              <a:t> </a:t>
            </a:r>
            <a:endParaRPr lang="tr-TR" dirty="0">
              <a:latin typeface="Arial" pitchFamily="34" charset="0"/>
              <a:cs typeface="Arial" pitchFamily="34" charset="0"/>
            </a:endParaRPr>
          </a:p>
          <a:p>
            <a:pPr marL="0" indent="0">
              <a:buNone/>
            </a:pPr>
            <a:r>
              <a:rPr lang="en-US" dirty="0">
                <a:latin typeface="Arial" pitchFamily="34" charset="0"/>
                <a:cs typeface="Arial" pitchFamily="34" charset="0"/>
              </a:rPr>
              <a:t>•</a:t>
            </a:r>
            <a:r>
              <a:rPr lang="tr-TR" dirty="0">
                <a:latin typeface="Arial" pitchFamily="34" charset="0"/>
                <a:cs typeface="Arial" pitchFamily="34" charset="0"/>
              </a:rPr>
              <a:t> Kasnaklar yanlış montaj nedeni ile eğilmiştir.</a:t>
            </a:r>
          </a:p>
        </p:txBody>
      </p:sp>
      <p:sp>
        <p:nvSpPr>
          <p:cNvPr id="4" name="Altbilgi Yer Tutucusu 3"/>
          <p:cNvSpPr>
            <a:spLocks noGrp="1"/>
          </p:cNvSpPr>
          <p:nvPr>
            <p:ph type="ftr" sz="quarter" idx="11"/>
          </p:nvPr>
        </p:nvSpPr>
        <p:spPr>
          <a:xfrm>
            <a:off x="3419872" y="6309320"/>
            <a:ext cx="5421083" cy="365125"/>
          </a:xfrm>
        </p:spPr>
        <p:txBody>
          <a:bodyPr/>
          <a:lstStyle/>
          <a:p>
            <a:r>
              <a:rPr lang="tr-TR" dirty="0"/>
              <a:t>Mak. Yük. Tek. Öğr. Nurettin IŞIK</a:t>
            </a:r>
          </a:p>
        </p:txBody>
      </p:sp>
      <p:sp>
        <p:nvSpPr>
          <p:cNvPr id="5" name="Slayt Numarası Yer Tutucusu 4"/>
          <p:cNvSpPr>
            <a:spLocks noGrp="1"/>
          </p:cNvSpPr>
          <p:nvPr>
            <p:ph type="sldNum" sz="quarter" idx="12"/>
          </p:nvPr>
        </p:nvSpPr>
        <p:spPr/>
        <p:txBody>
          <a:bodyPr>
            <a:normAutofit fontScale="85000" lnSpcReduction="20000"/>
          </a:bodyPr>
          <a:lstStyle/>
          <a:p>
            <a:fld id="{6F5439F3-097B-4A56-B2E9-A447F1D80500}" type="slidenum">
              <a:rPr lang="tr-TR" smtClean="0"/>
              <a:pPr/>
              <a:t>14</a:t>
            </a:fld>
            <a:endParaRPr lang="tr-TR"/>
          </a:p>
        </p:txBody>
      </p:sp>
      <p:grpSp>
        <p:nvGrpSpPr>
          <p:cNvPr id="13" name="Grup 12"/>
          <p:cNvGrpSpPr/>
          <p:nvPr/>
        </p:nvGrpSpPr>
        <p:grpSpPr>
          <a:xfrm>
            <a:off x="611560" y="4581128"/>
            <a:ext cx="4104456" cy="2011616"/>
            <a:chOff x="611560" y="4104443"/>
            <a:chExt cx="4782164" cy="2704325"/>
          </a:xfrm>
        </p:grpSpPr>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4104443"/>
              <a:ext cx="4413101" cy="2704325"/>
            </a:xfrm>
            <a:prstGeom prst="rect">
              <a:avLst/>
            </a:prstGeom>
          </p:spPr>
        </p:pic>
        <p:sp>
          <p:nvSpPr>
            <p:cNvPr id="9" name="Metin kutusu 8"/>
            <p:cNvSpPr txBox="1"/>
            <p:nvPr/>
          </p:nvSpPr>
          <p:spPr>
            <a:xfrm>
              <a:off x="731992" y="4334041"/>
              <a:ext cx="1584176" cy="246221"/>
            </a:xfrm>
            <a:prstGeom prst="rect">
              <a:avLst/>
            </a:prstGeom>
            <a:solidFill>
              <a:schemeClr val="bg1"/>
            </a:solidFill>
            <a:effectLst>
              <a:reflection endPos="0" dist="50800" dir="5400000" sy="-100000" algn="bl" rotWithShape="0"/>
            </a:effectLst>
          </p:spPr>
          <p:txBody>
            <a:bodyPr wrap="square" rtlCol="0">
              <a:spAutoFit/>
            </a:bodyPr>
            <a:lstStyle/>
            <a:p>
              <a:r>
                <a:rPr lang="tr-TR" sz="1000" dirty="0"/>
                <a:t>Paralel kaçıklık</a:t>
              </a:r>
            </a:p>
          </p:txBody>
        </p:sp>
        <p:sp>
          <p:nvSpPr>
            <p:cNvPr id="11" name="Metin kutusu 10"/>
            <p:cNvSpPr txBox="1"/>
            <p:nvPr/>
          </p:nvSpPr>
          <p:spPr>
            <a:xfrm>
              <a:off x="731991" y="5646349"/>
              <a:ext cx="1584176" cy="246221"/>
            </a:xfrm>
            <a:prstGeom prst="rect">
              <a:avLst/>
            </a:prstGeom>
            <a:solidFill>
              <a:schemeClr val="bg1"/>
            </a:solidFill>
            <a:effectLst>
              <a:reflection endPos="0" dist="50800" dir="5400000" sy="-100000" algn="bl" rotWithShape="0"/>
            </a:effectLst>
          </p:spPr>
          <p:txBody>
            <a:bodyPr wrap="square" rtlCol="0">
              <a:spAutoFit/>
            </a:bodyPr>
            <a:lstStyle/>
            <a:p>
              <a:r>
                <a:rPr lang="tr-TR" sz="1000" dirty="0" err="1"/>
                <a:t>Açısal</a:t>
              </a:r>
              <a:r>
                <a:rPr lang="tr-TR" sz="1000" dirty="0"/>
                <a:t> kaçıklık</a:t>
              </a:r>
            </a:p>
          </p:txBody>
        </p:sp>
        <p:sp>
          <p:nvSpPr>
            <p:cNvPr id="12" name="Metin kutusu 11"/>
            <p:cNvSpPr txBox="1"/>
            <p:nvPr/>
          </p:nvSpPr>
          <p:spPr>
            <a:xfrm>
              <a:off x="3809548" y="5602931"/>
              <a:ext cx="1584176" cy="246221"/>
            </a:xfrm>
            <a:prstGeom prst="rect">
              <a:avLst/>
            </a:prstGeom>
            <a:solidFill>
              <a:schemeClr val="bg1"/>
            </a:solidFill>
            <a:effectLst>
              <a:reflection endPos="0" dist="50800" dir="5400000" sy="-100000" algn="bl" rotWithShape="0"/>
            </a:effectLst>
          </p:spPr>
          <p:txBody>
            <a:bodyPr wrap="square" rtlCol="0">
              <a:spAutoFit/>
            </a:bodyPr>
            <a:lstStyle/>
            <a:p>
              <a:r>
                <a:rPr lang="tr-TR" sz="1000" dirty="0"/>
                <a:t>Kaçık açısı</a:t>
              </a:r>
            </a:p>
          </p:txBody>
        </p:sp>
      </p:grpSp>
      <p:sp>
        <p:nvSpPr>
          <p:cNvPr id="15" name="Metin kutusu 14"/>
          <p:cNvSpPr txBox="1"/>
          <p:nvPr/>
        </p:nvSpPr>
        <p:spPr>
          <a:xfrm>
            <a:off x="4860032" y="4365104"/>
            <a:ext cx="3528392" cy="369332"/>
          </a:xfrm>
          <a:prstGeom prst="rect">
            <a:avLst/>
          </a:prstGeom>
          <a:noFill/>
        </p:spPr>
        <p:txBody>
          <a:bodyPr wrap="square" rtlCol="0">
            <a:spAutoFit/>
          </a:bodyPr>
          <a:lstStyle/>
          <a:p>
            <a:endParaRPr lang="tr-TR" dirty="0"/>
          </a:p>
        </p:txBody>
      </p:sp>
      <p:pic>
        <p:nvPicPr>
          <p:cNvPr id="16" name="Resim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2799" y="4500570"/>
            <a:ext cx="4451201" cy="1685837"/>
          </a:xfrm>
          <a:prstGeom prst="rect">
            <a:avLst/>
          </a:prstGeom>
        </p:spPr>
      </p:pic>
      <p:grpSp>
        <p:nvGrpSpPr>
          <p:cNvPr id="19" name="Grup 18"/>
          <p:cNvGrpSpPr/>
          <p:nvPr/>
        </p:nvGrpSpPr>
        <p:grpSpPr>
          <a:xfrm>
            <a:off x="4786314" y="4581128"/>
            <a:ext cx="4143403" cy="523983"/>
            <a:chOff x="4786314" y="4581128"/>
            <a:chExt cx="4143403" cy="523983"/>
          </a:xfrm>
        </p:grpSpPr>
        <p:sp>
          <p:nvSpPr>
            <p:cNvPr id="17" name="Metin kutusu 16"/>
            <p:cNvSpPr txBox="1"/>
            <p:nvPr/>
          </p:nvSpPr>
          <p:spPr>
            <a:xfrm>
              <a:off x="4786314" y="4643446"/>
              <a:ext cx="1357322" cy="461665"/>
            </a:xfrm>
            <a:prstGeom prst="rect">
              <a:avLst/>
            </a:prstGeom>
            <a:solidFill>
              <a:schemeClr val="bg1"/>
            </a:solidFill>
          </p:spPr>
          <p:txBody>
            <a:bodyPr wrap="square" rtlCol="0">
              <a:spAutoFit/>
            </a:bodyPr>
            <a:lstStyle/>
            <a:p>
              <a:r>
                <a:rPr lang="tr-TR" sz="1200" dirty="0"/>
                <a:t>Kasnak </a:t>
              </a:r>
              <a:r>
                <a:rPr lang="tr-TR" sz="1200" dirty="0" err="1"/>
                <a:t>maks</a:t>
              </a:r>
              <a:r>
                <a:rPr lang="tr-TR" sz="1200" dirty="0"/>
                <a:t>.</a:t>
              </a:r>
            </a:p>
            <a:p>
              <a:r>
                <a:rPr lang="tr-TR" sz="1200" dirty="0"/>
                <a:t> sapma</a:t>
              </a:r>
            </a:p>
          </p:txBody>
        </p:sp>
        <p:sp>
          <p:nvSpPr>
            <p:cNvPr id="18" name="Metin kutusu 17"/>
            <p:cNvSpPr txBox="1"/>
            <p:nvPr/>
          </p:nvSpPr>
          <p:spPr>
            <a:xfrm>
              <a:off x="6237150" y="4581128"/>
              <a:ext cx="2692567" cy="261610"/>
            </a:xfrm>
            <a:prstGeom prst="rect">
              <a:avLst/>
            </a:prstGeom>
            <a:solidFill>
              <a:schemeClr val="bg1"/>
            </a:solidFill>
          </p:spPr>
          <p:txBody>
            <a:bodyPr wrap="square" rtlCol="0">
              <a:spAutoFit/>
            </a:bodyPr>
            <a:lstStyle/>
            <a:p>
              <a:pPr algn="ctr"/>
              <a:r>
                <a:rPr lang="tr-TR" sz="1100" dirty="0"/>
                <a:t>500 mm. Eksenler arası mesafe için</a:t>
              </a:r>
            </a:p>
          </p:txBody>
        </p:sp>
      </p:grpSp>
      <p:sp>
        <p:nvSpPr>
          <p:cNvPr id="20" name="Metin kutusu 19"/>
          <p:cNvSpPr txBox="1"/>
          <p:nvPr/>
        </p:nvSpPr>
        <p:spPr>
          <a:xfrm>
            <a:off x="3128804" y="4628804"/>
            <a:ext cx="907375" cy="246221"/>
          </a:xfrm>
          <a:prstGeom prst="rect">
            <a:avLst/>
          </a:prstGeom>
          <a:solidFill>
            <a:schemeClr val="bg1"/>
          </a:solidFill>
          <a:effectLst>
            <a:reflection endPos="0" dist="50800" dir="5400000" sy="-100000" algn="bl" rotWithShape="0"/>
          </a:effectLst>
        </p:spPr>
        <p:txBody>
          <a:bodyPr wrap="square" rtlCol="0">
            <a:spAutoFit/>
          </a:bodyPr>
          <a:lstStyle/>
          <a:p>
            <a:r>
              <a:rPr lang="tr-TR" sz="1000" dirty="0"/>
              <a:t>Kaçık açısı</a:t>
            </a:r>
          </a:p>
        </p:txBody>
      </p:sp>
    </p:spTree>
    <p:extLst>
      <p:ext uri="{BB962C8B-B14F-4D97-AF65-F5344CB8AC3E}">
        <p14:creationId xmlns:p14="http://schemas.microsoft.com/office/powerpoint/2010/main" val="1204779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IV. TAHRİK SİSTEMİNİN KAPATILMASI VE KONTROLÜ</a:t>
            </a:r>
            <a:endParaRPr lang="tr-TR" dirty="0"/>
          </a:p>
        </p:txBody>
      </p:sp>
      <p:sp>
        <p:nvSpPr>
          <p:cNvPr id="3" name="Altbilgi Yer Tutucusu 2"/>
          <p:cNvSpPr>
            <a:spLocks noGrp="1"/>
          </p:cNvSpPr>
          <p:nvPr>
            <p:ph type="ftr" sz="quarter" idx="11"/>
          </p:nvPr>
        </p:nvSpPr>
        <p:spPr>
          <a:xfrm>
            <a:off x="3419872" y="6309320"/>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15</a:t>
            </a:fld>
            <a:endParaRPr lang="tr-TR"/>
          </a:p>
        </p:txBody>
      </p:sp>
      <p:sp>
        <p:nvSpPr>
          <p:cNvPr id="5" name="İçerik Yer Tutucusu 4"/>
          <p:cNvSpPr>
            <a:spLocks noGrp="1"/>
          </p:cNvSpPr>
          <p:nvPr>
            <p:ph sz="quarter" idx="1"/>
          </p:nvPr>
        </p:nvSpPr>
        <p:spPr>
          <a:xfrm>
            <a:off x="611560" y="1988840"/>
            <a:ext cx="3599312" cy="2764904"/>
          </a:xfrm>
        </p:spPr>
        <p:txBody>
          <a:bodyPr>
            <a:normAutofit/>
          </a:bodyPr>
          <a:lstStyle/>
          <a:p>
            <a:pPr marL="0" indent="0">
              <a:buNone/>
            </a:pPr>
            <a:r>
              <a:rPr lang="tr-TR" dirty="0">
                <a:latin typeface="Arial" pitchFamily="34" charset="0"/>
                <a:cs typeface="Arial" pitchFamily="34" charset="0"/>
              </a:rPr>
              <a:t>Kasnak paralelliğini kontrol etmek için uygun uzunlukta bir mastara yada sağlam bir ipe ihtiyacınız olacak. </a:t>
            </a: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9952" y="2060848"/>
            <a:ext cx="4672328" cy="2592288"/>
          </a:xfrm>
          <a:prstGeom prst="rect">
            <a:avLst/>
          </a:prstGeom>
        </p:spPr>
      </p:pic>
    </p:spTree>
    <p:extLst>
      <p:ext uri="{BB962C8B-B14F-4D97-AF65-F5344CB8AC3E}">
        <p14:creationId xmlns:p14="http://schemas.microsoft.com/office/powerpoint/2010/main" val="1502713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IV. TAHRİK SİSTEMİNİN KAPATILMASI VE KONTROLÜ</a:t>
            </a:r>
            <a:endParaRPr lang="tr-TR" dirty="0"/>
          </a:p>
        </p:txBody>
      </p:sp>
      <p:sp>
        <p:nvSpPr>
          <p:cNvPr id="3" name="Altbilgi Yer Tutucusu 2"/>
          <p:cNvSpPr>
            <a:spLocks noGrp="1"/>
          </p:cNvSpPr>
          <p:nvPr>
            <p:ph type="ftr" sz="quarter" idx="11"/>
          </p:nvPr>
        </p:nvSpPr>
        <p:spPr>
          <a:xfrm>
            <a:off x="3419872" y="6237312"/>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16</a:t>
            </a:fld>
            <a:endParaRPr lang="tr-TR"/>
          </a:p>
        </p:txBody>
      </p:sp>
      <p:sp>
        <p:nvSpPr>
          <p:cNvPr id="5" name="İçerik Yer Tutucusu 4"/>
          <p:cNvSpPr>
            <a:spLocks noGrp="1"/>
          </p:cNvSpPr>
          <p:nvPr>
            <p:ph sz="quarter" idx="1"/>
          </p:nvPr>
        </p:nvSpPr>
        <p:spPr>
          <a:xfrm>
            <a:off x="612648" y="1600200"/>
            <a:ext cx="3671320" cy="4997152"/>
          </a:xfrm>
        </p:spPr>
        <p:txBody>
          <a:bodyPr>
            <a:normAutofit/>
          </a:bodyPr>
          <a:lstStyle/>
          <a:p>
            <a:pPr marL="0" indent="0">
              <a:buNone/>
            </a:pPr>
            <a:r>
              <a:rPr lang="tr-TR" dirty="0">
                <a:latin typeface="Arial" pitchFamily="34" charset="0"/>
                <a:cs typeface="Arial" pitchFamily="34" charset="0"/>
              </a:rPr>
              <a:t>Hem paralel hem de </a:t>
            </a:r>
            <a:r>
              <a:rPr lang="tr-TR" dirty="0" err="1">
                <a:latin typeface="Arial" pitchFamily="34" charset="0"/>
                <a:cs typeface="Arial" pitchFamily="34" charset="0"/>
              </a:rPr>
              <a:t>açısal</a:t>
            </a:r>
            <a:r>
              <a:rPr lang="tr-TR" dirty="0">
                <a:latin typeface="Arial" pitchFamily="34" charset="0"/>
                <a:cs typeface="Arial" pitchFamily="34" charset="0"/>
              </a:rPr>
              <a:t> kaçıklığın ayarlanabileceği lazer ayar cihazları da kullanılabilir.</a:t>
            </a:r>
            <a:endParaRPr lang="en-US" dirty="0">
              <a:latin typeface="Arial" pitchFamily="34" charset="0"/>
              <a:cs typeface="Arial" pitchFamily="34" charset="0"/>
            </a:endParaRPr>
          </a:p>
          <a:p>
            <a:pPr marL="0" indent="0">
              <a:buNone/>
            </a:pPr>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6056" y="1628800"/>
            <a:ext cx="2381250" cy="1838325"/>
          </a:xfrm>
          <a:prstGeom prst="rect">
            <a:avLst/>
          </a:prstGeom>
        </p:spPr>
      </p:pic>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9250" y="3645024"/>
            <a:ext cx="3590925" cy="2143125"/>
          </a:xfrm>
          <a:prstGeom prst="rect">
            <a:avLst/>
          </a:prstGeom>
        </p:spPr>
      </p:pic>
    </p:spTree>
    <p:extLst>
      <p:ext uri="{BB962C8B-B14F-4D97-AF65-F5344CB8AC3E}">
        <p14:creationId xmlns:p14="http://schemas.microsoft.com/office/powerpoint/2010/main" val="2620980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IV. TAHRİK SİSTEMİNİN KAPATILMASI VE KONTROLÜ</a:t>
            </a:r>
            <a:endParaRPr lang="tr-TR" dirty="0"/>
          </a:p>
        </p:txBody>
      </p:sp>
      <p:sp>
        <p:nvSpPr>
          <p:cNvPr id="3" name="Altbilgi Yer Tutucusu 2"/>
          <p:cNvSpPr>
            <a:spLocks noGrp="1"/>
          </p:cNvSpPr>
          <p:nvPr>
            <p:ph type="ftr" sz="quarter" idx="11"/>
          </p:nvPr>
        </p:nvSpPr>
        <p:spPr>
          <a:xfrm>
            <a:off x="6206454" y="6260275"/>
            <a:ext cx="2686026"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17</a:t>
            </a:fld>
            <a:endParaRPr lang="tr-TR"/>
          </a:p>
        </p:txBody>
      </p:sp>
      <p:sp>
        <p:nvSpPr>
          <p:cNvPr id="5" name="İçerik Yer Tutucusu 4"/>
          <p:cNvSpPr>
            <a:spLocks noGrp="1"/>
          </p:cNvSpPr>
          <p:nvPr>
            <p:ph sz="quarter" idx="1"/>
          </p:nvPr>
        </p:nvSpPr>
        <p:spPr>
          <a:xfrm>
            <a:off x="179512" y="1606658"/>
            <a:ext cx="4410744" cy="3196952"/>
          </a:xfrm>
        </p:spPr>
        <p:txBody>
          <a:bodyPr>
            <a:normAutofit/>
          </a:bodyPr>
          <a:lstStyle/>
          <a:p>
            <a:pPr marL="0" indent="0">
              <a:buNone/>
            </a:pPr>
            <a:r>
              <a:rPr lang="en-US" sz="2000" b="1" dirty="0"/>
              <a:t>4. </a:t>
            </a:r>
            <a:r>
              <a:rPr lang="tr-TR" sz="2000" b="1" dirty="0" err="1"/>
              <a:t>Açısal</a:t>
            </a:r>
            <a:r>
              <a:rPr lang="tr-TR" sz="2000" b="1" dirty="0"/>
              <a:t> toleransları kontrolü</a:t>
            </a:r>
          </a:p>
          <a:p>
            <a:pPr marL="0" indent="0">
              <a:buNone/>
            </a:pPr>
            <a:r>
              <a:rPr lang="tr-TR" sz="2000" dirty="0">
                <a:latin typeface="Arial" pitchFamily="34" charset="0"/>
                <a:cs typeface="Arial" pitchFamily="34" charset="0"/>
              </a:rPr>
              <a:t>Kayış üreticisinin tavsiye ettiği </a:t>
            </a:r>
            <a:r>
              <a:rPr lang="tr-TR" sz="2000" dirty="0" err="1">
                <a:latin typeface="Arial" pitchFamily="34" charset="0"/>
                <a:cs typeface="Arial" pitchFamily="34" charset="0"/>
              </a:rPr>
              <a:t>açısal</a:t>
            </a:r>
            <a:r>
              <a:rPr lang="tr-TR" sz="2000" dirty="0">
                <a:latin typeface="Arial" pitchFamily="34" charset="0"/>
                <a:cs typeface="Arial" pitchFamily="34" charset="0"/>
              </a:rPr>
              <a:t> toleranslar içinde kalın</a:t>
            </a:r>
            <a:r>
              <a:rPr lang="en-US" sz="2000" dirty="0">
                <a:latin typeface="Arial" pitchFamily="34" charset="0"/>
                <a:cs typeface="Arial" pitchFamily="34" charset="0"/>
              </a:rPr>
              <a:t>. </a:t>
            </a:r>
            <a:endParaRPr lang="tr-TR" sz="2000" dirty="0">
              <a:latin typeface="Arial" pitchFamily="34" charset="0"/>
              <a:cs typeface="Arial" pitchFamily="34" charset="0"/>
            </a:endParaRPr>
          </a:p>
          <a:p>
            <a:pPr marL="0" indent="0">
              <a:buNone/>
            </a:pPr>
            <a:r>
              <a:rPr lang="tr-TR" sz="2000" dirty="0">
                <a:latin typeface="Arial" pitchFamily="34" charset="0"/>
                <a:cs typeface="Arial" pitchFamily="34" charset="0"/>
              </a:rPr>
              <a:t>Kaçıklık ne kadar fazla olursa kayıştaki kararsız çalışma, kayıştaki yıpranma ve kayış atması riskinin artacağı unutulmamalıdır.</a:t>
            </a: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4803610"/>
            <a:ext cx="4451201" cy="1685837"/>
          </a:xfrm>
          <a:prstGeom prst="rect">
            <a:avLst/>
          </a:prstGeom>
        </p:spPr>
      </p:pic>
      <p:grpSp>
        <p:nvGrpSpPr>
          <p:cNvPr id="7" name="Grup 6"/>
          <p:cNvGrpSpPr/>
          <p:nvPr/>
        </p:nvGrpSpPr>
        <p:grpSpPr>
          <a:xfrm>
            <a:off x="2198227" y="4859866"/>
            <a:ext cx="3956702" cy="565180"/>
            <a:chOff x="4932040" y="4578677"/>
            <a:chExt cx="3956702" cy="565180"/>
          </a:xfrm>
        </p:grpSpPr>
        <p:sp>
          <p:nvSpPr>
            <p:cNvPr id="8" name="Metin kutusu 7"/>
            <p:cNvSpPr txBox="1"/>
            <p:nvPr/>
          </p:nvSpPr>
          <p:spPr>
            <a:xfrm>
              <a:off x="4932040" y="4682192"/>
              <a:ext cx="1149637" cy="461665"/>
            </a:xfrm>
            <a:prstGeom prst="rect">
              <a:avLst/>
            </a:prstGeom>
            <a:solidFill>
              <a:schemeClr val="bg1"/>
            </a:solidFill>
          </p:spPr>
          <p:txBody>
            <a:bodyPr wrap="square" rtlCol="0">
              <a:spAutoFit/>
            </a:bodyPr>
            <a:lstStyle/>
            <a:p>
              <a:r>
                <a:rPr lang="tr-TR" sz="1200" dirty="0"/>
                <a:t>Kasnak </a:t>
              </a:r>
              <a:r>
                <a:rPr lang="tr-TR" sz="1200" dirty="0" err="1"/>
                <a:t>maks</a:t>
              </a:r>
              <a:r>
                <a:rPr lang="tr-TR" sz="1200" dirty="0"/>
                <a:t>.</a:t>
              </a:r>
            </a:p>
            <a:p>
              <a:r>
                <a:rPr lang="tr-TR" sz="1200" dirty="0"/>
                <a:t> sapma</a:t>
              </a:r>
            </a:p>
          </p:txBody>
        </p:sp>
        <p:sp>
          <p:nvSpPr>
            <p:cNvPr id="9" name="Metin kutusu 8"/>
            <p:cNvSpPr txBox="1"/>
            <p:nvPr/>
          </p:nvSpPr>
          <p:spPr>
            <a:xfrm>
              <a:off x="6437979" y="4578677"/>
              <a:ext cx="2450763" cy="261610"/>
            </a:xfrm>
            <a:prstGeom prst="rect">
              <a:avLst/>
            </a:prstGeom>
            <a:solidFill>
              <a:schemeClr val="bg1"/>
            </a:solidFill>
          </p:spPr>
          <p:txBody>
            <a:bodyPr wrap="square" rtlCol="0">
              <a:spAutoFit/>
            </a:bodyPr>
            <a:lstStyle/>
            <a:p>
              <a:pPr algn="ctr"/>
              <a:r>
                <a:rPr lang="tr-TR" sz="1100" dirty="0"/>
                <a:t>500 mm. </a:t>
              </a:r>
              <a:r>
                <a:rPr lang="tr-TR" sz="1100" dirty="0" err="1"/>
                <a:t>Eksenlerarası</a:t>
              </a:r>
              <a:r>
                <a:rPr lang="tr-TR" sz="1100" dirty="0"/>
                <a:t> mesafe için</a:t>
              </a:r>
            </a:p>
          </p:txBody>
        </p:sp>
      </p:grpSp>
      <p:sp>
        <p:nvSpPr>
          <p:cNvPr id="10" name="Metin kutusu 9"/>
          <p:cNvSpPr txBox="1"/>
          <p:nvPr/>
        </p:nvSpPr>
        <p:spPr>
          <a:xfrm>
            <a:off x="4572000" y="1547061"/>
            <a:ext cx="4320480" cy="2862322"/>
          </a:xfrm>
          <a:prstGeom prst="rect">
            <a:avLst/>
          </a:prstGeom>
          <a:noFill/>
        </p:spPr>
        <p:txBody>
          <a:bodyPr wrap="square" rtlCol="0">
            <a:spAutoFit/>
          </a:bodyPr>
          <a:lstStyle/>
          <a:p>
            <a:r>
              <a:rPr lang="en-US" sz="2000" b="1" dirty="0">
                <a:latin typeface="Arial" pitchFamily="34" charset="0"/>
                <a:cs typeface="Arial" pitchFamily="34" charset="0"/>
              </a:rPr>
              <a:t>5. </a:t>
            </a:r>
            <a:r>
              <a:rPr lang="tr-TR" sz="2000" b="1" dirty="0">
                <a:latin typeface="Arial" pitchFamily="34" charset="0"/>
                <a:cs typeface="Arial" pitchFamily="34" charset="0"/>
              </a:rPr>
              <a:t>Diğer tahrik elemanlarının kontrolü</a:t>
            </a:r>
            <a:r>
              <a:rPr lang="en-US" sz="2000" b="1" dirty="0">
                <a:latin typeface="Arial" pitchFamily="34" charset="0"/>
                <a:cs typeface="Arial" pitchFamily="34" charset="0"/>
              </a:rPr>
              <a:t> </a:t>
            </a:r>
            <a:endParaRPr lang="tr-TR" sz="2000" b="1" dirty="0">
              <a:latin typeface="Arial" pitchFamily="34" charset="0"/>
              <a:cs typeface="Arial" pitchFamily="34" charset="0"/>
            </a:endParaRPr>
          </a:p>
          <a:p>
            <a:pPr algn="just"/>
            <a:r>
              <a:rPr lang="tr-TR" sz="2000" dirty="0">
                <a:latin typeface="Arial" pitchFamily="34" charset="0"/>
                <a:cs typeface="Arial" pitchFamily="34" charset="0"/>
              </a:rPr>
              <a:t>Rulmanların doğru biçimde bağlandığından ve yağlamasının uygun şekilde yapıldığından emin olun. İlaveten motor bağlantı noktalarının doğru </a:t>
            </a:r>
            <a:r>
              <a:rPr lang="tr-TR" sz="2000" dirty="0" err="1">
                <a:latin typeface="Arial" pitchFamily="34" charset="0"/>
                <a:cs typeface="Arial" pitchFamily="34" charset="0"/>
              </a:rPr>
              <a:t>tork</a:t>
            </a:r>
            <a:r>
              <a:rPr lang="tr-TR" sz="2000" dirty="0">
                <a:latin typeface="Arial" pitchFamily="34" charset="0"/>
                <a:cs typeface="Arial" pitchFamily="34" charset="0"/>
              </a:rPr>
              <a:t> değerleri ile sağlandığından ve gergi raylarının temiz olduğundan emin olun.</a:t>
            </a:r>
          </a:p>
        </p:txBody>
      </p:sp>
    </p:spTree>
    <p:extLst>
      <p:ext uri="{BB962C8B-B14F-4D97-AF65-F5344CB8AC3E}">
        <p14:creationId xmlns:p14="http://schemas.microsoft.com/office/powerpoint/2010/main" val="98695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IV. TAHRİK SİSTEMİNİN KAPATILMASI VE KONTROLÜ</a:t>
            </a:r>
            <a:endParaRPr lang="tr-TR" dirty="0"/>
          </a:p>
        </p:txBody>
      </p:sp>
      <p:sp>
        <p:nvSpPr>
          <p:cNvPr id="3" name="Altbilgi Yer Tutucusu 2"/>
          <p:cNvSpPr>
            <a:spLocks noGrp="1"/>
          </p:cNvSpPr>
          <p:nvPr>
            <p:ph type="ftr" sz="quarter" idx="11"/>
          </p:nvPr>
        </p:nvSpPr>
        <p:spPr>
          <a:xfrm>
            <a:off x="3347864" y="6237312"/>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18</a:t>
            </a:fld>
            <a:endParaRPr lang="tr-TR"/>
          </a:p>
        </p:txBody>
      </p:sp>
      <p:sp>
        <p:nvSpPr>
          <p:cNvPr id="5" name="İçerik Yer Tutucusu 4"/>
          <p:cNvSpPr>
            <a:spLocks noGrp="1"/>
          </p:cNvSpPr>
          <p:nvPr>
            <p:ph sz="quarter" idx="1"/>
          </p:nvPr>
        </p:nvSpPr>
        <p:spPr>
          <a:xfrm>
            <a:off x="612648" y="1600200"/>
            <a:ext cx="4175376" cy="5069160"/>
          </a:xfrm>
        </p:spPr>
        <p:txBody>
          <a:bodyPr>
            <a:normAutofit fontScale="40000" lnSpcReduction="20000"/>
          </a:bodyPr>
          <a:lstStyle/>
          <a:p>
            <a:pPr marL="0" indent="0">
              <a:buNone/>
            </a:pPr>
            <a:r>
              <a:rPr lang="en-US" b="1" dirty="0">
                <a:latin typeface="Arial" pitchFamily="34" charset="0"/>
                <a:cs typeface="Arial" pitchFamily="34" charset="0"/>
              </a:rPr>
              <a:t>6. </a:t>
            </a:r>
            <a:r>
              <a:rPr lang="tr-TR" b="1" dirty="0">
                <a:latin typeface="Arial" pitchFamily="34" charset="0"/>
                <a:cs typeface="Arial" pitchFamily="34" charset="0"/>
              </a:rPr>
              <a:t>Kayış Gerginliğinin Kontrolü</a:t>
            </a:r>
            <a:r>
              <a:rPr lang="en-US" dirty="0">
                <a:latin typeface="Arial" pitchFamily="34" charset="0"/>
                <a:cs typeface="Arial" pitchFamily="34" charset="0"/>
              </a:rPr>
              <a:t> </a:t>
            </a:r>
            <a:endParaRPr lang="tr-TR" dirty="0">
              <a:latin typeface="Arial" pitchFamily="34" charset="0"/>
              <a:cs typeface="Arial" pitchFamily="34" charset="0"/>
            </a:endParaRPr>
          </a:p>
          <a:p>
            <a:pPr marL="0" indent="0" algn="just">
              <a:buNone/>
            </a:pPr>
            <a:r>
              <a:rPr lang="tr-TR" dirty="0">
                <a:latin typeface="Arial" pitchFamily="34" charset="0"/>
                <a:cs typeface="Arial" pitchFamily="34" charset="0"/>
              </a:rPr>
              <a:t>Son adım kayış gerginliğinin kontrolü ve gerekiyorsa tekrar gerdirmektir. Senkron kayışlarda tekrar gerdirmenin önerilmediğini unutmayın.</a:t>
            </a:r>
            <a:r>
              <a:rPr lang="en-US" dirty="0">
                <a:latin typeface="Arial" pitchFamily="34" charset="0"/>
                <a:cs typeface="Arial" pitchFamily="34" charset="0"/>
              </a:rPr>
              <a:t> </a:t>
            </a:r>
            <a:endParaRPr lang="tr-TR" dirty="0">
              <a:latin typeface="Arial" pitchFamily="34" charset="0"/>
              <a:cs typeface="Arial" pitchFamily="34" charset="0"/>
            </a:endParaRPr>
          </a:p>
          <a:p>
            <a:pPr marL="0" indent="0">
              <a:buNone/>
            </a:pPr>
            <a:r>
              <a:rPr lang="tr-TR" dirty="0">
                <a:latin typeface="Arial" pitchFamily="34" charset="0"/>
                <a:cs typeface="Arial" pitchFamily="34" charset="0"/>
              </a:rPr>
              <a:t>Gerginlik çok düşük ayarlanmışsa, V Kayışlar kayabilir yada senkron kayışlar diş atlayabilir. </a:t>
            </a:r>
          </a:p>
          <a:p>
            <a:pPr marL="0" indent="0" algn="just">
              <a:buNone/>
            </a:pPr>
            <a:r>
              <a:rPr lang="tr-TR" dirty="0">
                <a:solidFill>
                  <a:srgbClr val="FF0000"/>
                </a:solidFill>
                <a:latin typeface="Arial" pitchFamily="34" charset="0"/>
                <a:cs typeface="Arial" pitchFamily="34" charset="0"/>
              </a:rPr>
              <a:t>Doğru gerginlik</a:t>
            </a:r>
            <a:r>
              <a:rPr lang="tr-TR" dirty="0">
                <a:latin typeface="Arial" pitchFamily="34" charset="0"/>
                <a:cs typeface="Arial" pitchFamily="34" charset="0"/>
              </a:rPr>
              <a:t>, tahrik mekanizması tam yükte iken </a:t>
            </a:r>
            <a:r>
              <a:rPr lang="tr-TR" dirty="0">
                <a:solidFill>
                  <a:srgbClr val="FF0000"/>
                </a:solidFill>
                <a:latin typeface="Arial" pitchFamily="34" charset="0"/>
                <a:cs typeface="Arial" pitchFamily="34" charset="0"/>
              </a:rPr>
              <a:t>kayışların güç iletimi için gerektirdiği minimum gerginliktir</a:t>
            </a:r>
            <a:r>
              <a:rPr lang="tr-TR" dirty="0">
                <a:latin typeface="Arial" pitchFamily="34" charset="0"/>
                <a:cs typeface="Arial" pitchFamily="34" charset="0"/>
              </a:rPr>
              <a:t>.</a:t>
            </a:r>
            <a:r>
              <a:rPr lang="en-US" dirty="0">
                <a:latin typeface="Arial" pitchFamily="34" charset="0"/>
                <a:cs typeface="Arial" pitchFamily="34" charset="0"/>
              </a:rPr>
              <a:t> </a:t>
            </a:r>
            <a:r>
              <a:rPr lang="tr-TR" dirty="0">
                <a:latin typeface="Arial" pitchFamily="34" charset="0"/>
                <a:cs typeface="Arial" pitchFamily="34" charset="0"/>
              </a:rPr>
              <a:t>Kayış gerginliğini kontrol etmek için genel olarak aşağıdaki yol izlenebilir:</a:t>
            </a:r>
            <a:endParaRPr lang="en-US" dirty="0">
              <a:latin typeface="Arial" pitchFamily="34" charset="0"/>
              <a:cs typeface="Arial" pitchFamily="34" charset="0"/>
            </a:endParaRPr>
          </a:p>
          <a:p>
            <a:pPr marL="0" indent="0" algn="just">
              <a:buNone/>
            </a:pPr>
            <a:r>
              <a:rPr lang="tr-TR" dirty="0">
                <a:latin typeface="Arial" pitchFamily="34" charset="0"/>
                <a:cs typeface="Arial" pitchFamily="34" charset="0"/>
              </a:rPr>
              <a:t>A. Bazı kayış üreticileri (Örneğin </a:t>
            </a:r>
            <a:r>
              <a:rPr lang="tr-TR" dirty="0" err="1">
                <a:latin typeface="Arial" pitchFamily="34" charset="0"/>
                <a:cs typeface="Arial" pitchFamily="34" charset="0"/>
              </a:rPr>
              <a:t>Fenner</a:t>
            </a:r>
            <a:r>
              <a:rPr lang="tr-TR" dirty="0">
                <a:latin typeface="Arial" pitchFamily="34" charset="0"/>
                <a:cs typeface="Arial" pitchFamily="34" charset="0"/>
              </a:rPr>
              <a:t> Marka kayışlar), kayışın ortasından her1000 mm eksenler arası mesafe (C) için 16 mm esneme (q) elde edebilmek için gerekli kuvvet miktarını (p) ölçülmesini önerir. Esneme ve uygulanması gereken kuvvet değerleri için kayış imalatçılarının tavsiyeleri esas alınmalıdır. Bazı üreticiler ise gerdirme kuvvetini her 100 mm’de kayış tipine bağlı olarak esneme miktarlarını mm olarak verirler. Örneğin Gates kayışlarda V tipi kayışlarda her 100 mm için 1 mm esnemeyi sağlamak için karşılık gelen gerdirme kuvvetleri </a:t>
            </a:r>
            <a:r>
              <a:rPr lang="tr-TR" dirty="0" err="1">
                <a:latin typeface="Arial" pitchFamily="34" charset="0"/>
                <a:cs typeface="Arial" pitchFamily="34" charset="0"/>
              </a:rPr>
              <a:t>tablolanmıştır</a:t>
            </a:r>
            <a:r>
              <a:rPr lang="tr-TR" dirty="0">
                <a:latin typeface="Arial" pitchFamily="34" charset="0"/>
                <a:cs typeface="Arial" pitchFamily="34" charset="0"/>
              </a:rPr>
              <a:t>.</a:t>
            </a:r>
          </a:p>
          <a:p>
            <a:pPr marL="0" indent="0" algn="just">
              <a:buNone/>
            </a:pPr>
            <a:r>
              <a:rPr lang="en-US" dirty="0">
                <a:latin typeface="Arial" pitchFamily="34" charset="0"/>
                <a:cs typeface="Arial" pitchFamily="34" charset="0"/>
              </a:rPr>
              <a:t>B. </a:t>
            </a:r>
            <a:r>
              <a:rPr lang="tr-TR" dirty="0">
                <a:latin typeface="Arial" pitchFamily="34" charset="0"/>
                <a:cs typeface="Arial" pitchFamily="34" charset="0"/>
              </a:rPr>
              <a:t>Ölçülen kuvvet önerilen minimum kuvvetten düşükse kayışlar gerginleştirilmelidir.</a:t>
            </a:r>
            <a:r>
              <a:rPr lang="en-US" dirty="0">
                <a:latin typeface="Arial" pitchFamily="34" charset="0"/>
                <a:cs typeface="Arial" pitchFamily="34" charset="0"/>
              </a:rPr>
              <a:t> </a:t>
            </a:r>
            <a:endParaRPr lang="tr-TR" dirty="0">
              <a:latin typeface="Arial" pitchFamily="34" charset="0"/>
              <a:cs typeface="Arial" pitchFamily="34" charset="0"/>
            </a:endParaRPr>
          </a:p>
          <a:p>
            <a:pPr marL="0" indent="0">
              <a:buNone/>
            </a:pPr>
            <a:r>
              <a:rPr lang="en-US" dirty="0">
                <a:latin typeface="Arial" pitchFamily="34" charset="0"/>
                <a:cs typeface="Arial" pitchFamily="34" charset="0"/>
              </a:rPr>
              <a:t>C.</a:t>
            </a:r>
            <a:r>
              <a:rPr lang="tr-TR" dirty="0">
                <a:latin typeface="Arial" pitchFamily="34" charset="0"/>
                <a:cs typeface="Arial" pitchFamily="34" charset="0"/>
              </a:rPr>
              <a:t> Yeni kayış bağlantılarında önerilen maksimum kayış sıkma değerine olabildiğince yakın ayarlanabilir.</a:t>
            </a:r>
            <a:r>
              <a:rPr lang="en-US" dirty="0">
                <a:latin typeface="Arial" pitchFamily="34" charset="0"/>
                <a:cs typeface="Arial" pitchFamily="34" charset="0"/>
              </a:rPr>
              <a:t> </a:t>
            </a:r>
            <a:endParaRPr lang="tr-TR" dirty="0">
              <a:latin typeface="Arial" pitchFamily="34" charset="0"/>
              <a:cs typeface="Arial" pitchFamily="34" charset="0"/>
            </a:endParaRPr>
          </a:p>
          <a:p>
            <a:pPr marL="0" indent="0">
              <a:buNone/>
            </a:pPr>
            <a:r>
              <a:rPr lang="en-US" dirty="0">
                <a:latin typeface="Arial" pitchFamily="34" charset="0"/>
                <a:cs typeface="Arial" pitchFamily="34" charset="0"/>
              </a:rPr>
              <a:t>D. </a:t>
            </a:r>
            <a:r>
              <a:rPr lang="tr-TR" dirty="0">
                <a:latin typeface="Arial" pitchFamily="34" charset="0"/>
                <a:cs typeface="Arial" pitchFamily="34" charset="0"/>
              </a:rPr>
              <a:t>Kayış sıkma değeri farklı cihaz ve yöntemlerle bulunabilir.</a:t>
            </a:r>
          </a:p>
        </p:txBody>
      </p:sp>
      <p:sp>
        <p:nvSpPr>
          <p:cNvPr id="6" name="Metin kutusu 5"/>
          <p:cNvSpPr txBox="1"/>
          <p:nvPr/>
        </p:nvSpPr>
        <p:spPr>
          <a:xfrm>
            <a:off x="5724128" y="1916832"/>
            <a:ext cx="3240360" cy="369332"/>
          </a:xfrm>
          <a:prstGeom prst="rect">
            <a:avLst/>
          </a:prstGeom>
          <a:noFill/>
        </p:spPr>
        <p:txBody>
          <a:bodyPr wrap="square" rtlCol="0">
            <a:spAutoFit/>
          </a:bodyPr>
          <a:lstStyle/>
          <a:p>
            <a:endParaRPr lang="tr-TR" dirty="0"/>
          </a:p>
        </p:txBody>
      </p:sp>
      <p:pic>
        <p:nvPicPr>
          <p:cNvPr id="8" name="Resim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4796" y="3985003"/>
            <a:ext cx="3240360" cy="2221766"/>
          </a:xfrm>
          <a:prstGeom prst="rect">
            <a:avLst/>
          </a:prstGeom>
        </p:spPr>
      </p:pic>
      <p:pic>
        <p:nvPicPr>
          <p:cNvPr id="10" name="Picture 9" descr="Diagram, engineering drawing&#10;&#10;Description automatically generated">
            <a:extLst>
              <a:ext uri="{FF2B5EF4-FFF2-40B4-BE49-F238E27FC236}">
                <a16:creationId xmlns:a16="http://schemas.microsoft.com/office/drawing/2014/main" id="{35ED6B05-AC08-4447-BC09-704C90900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1803115"/>
            <a:ext cx="2422509" cy="2331665"/>
          </a:xfrm>
          <a:prstGeom prst="rect">
            <a:avLst/>
          </a:prstGeom>
        </p:spPr>
      </p:pic>
    </p:spTree>
    <p:extLst>
      <p:ext uri="{BB962C8B-B14F-4D97-AF65-F5344CB8AC3E}">
        <p14:creationId xmlns:p14="http://schemas.microsoft.com/office/powerpoint/2010/main" val="3090998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55977-720E-4A35-B746-F5FA75D03CDC}"/>
              </a:ext>
            </a:extLst>
          </p:cNvPr>
          <p:cNvSpPr>
            <a:spLocks noGrp="1"/>
          </p:cNvSpPr>
          <p:nvPr>
            <p:ph type="title"/>
          </p:nvPr>
        </p:nvSpPr>
        <p:spPr/>
        <p:txBody>
          <a:bodyPr/>
          <a:lstStyle/>
          <a:p>
            <a:endParaRPr lang="tr-TR" dirty="0"/>
          </a:p>
        </p:txBody>
      </p:sp>
      <p:sp>
        <p:nvSpPr>
          <p:cNvPr id="3" name="Footer Placeholder 2">
            <a:extLst>
              <a:ext uri="{FF2B5EF4-FFF2-40B4-BE49-F238E27FC236}">
                <a16:creationId xmlns:a16="http://schemas.microsoft.com/office/drawing/2014/main" id="{7E6F826E-0BB5-412D-9E47-63EE1198C6AE}"/>
              </a:ext>
            </a:extLst>
          </p:cNvPr>
          <p:cNvSpPr>
            <a:spLocks noGrp="1"/>
          </p:cNvSpPr>
          <p:nvPr>
            <p:ph type="ftr" sz="quarter" idx="11"/>
          </p:nvPr>
        </p:nvSpPr>
        <p:spPr>
          <a:xfrm>
            <a:off x="3563888" y="6428815"/>
            <a:ext cx="5421083" cy="365125"/>
          </a:xfrm>
        </p:spPr>
        <p:txBody>
          <a:bodyPr/>
          <a:lstStyle/>
          <a:p>
            <a:r>
              <a:rPr lang="tr-TR" dirty="0"/>
              <a:t>Mak. Yük. Tek. Öğr. Nurettin IŞIK</a:t>
            </a:r>
          </a:p>
        </p:txBody>
      </p:sp>
      <p:sp>
        <p:nvSpPr>
          <p:cNvPr id="4" name="Slide Number Placeholder 3">
            <a:extLst>
              <a:ext uri="{FF2B5EF4-FFF2-40B4-BE49-F238E27FC236}">
                <a16:creationId xmlns:a16="http://schemas.microsoft.com/office/drawing/2014/main" id="{6BA9D7CC-D69B-4B8D-918B-99A6F97D8C88}"/>
              </a:ext>
            </a:extLst>
          </p:cNvPr>
          <p:cNvSpPr>
            <a:spLocks noGrp="1"/>
          </p:cNvSpPr>
          <p:nvPr>
            <p:ph type="sldNum" sz="quarter" idx="12"/>
          </p:nvPr>
        </p:nvSpPr>
        <p:spPr/>
        <p:txBody>
          <a:bodyPr>
            <a:normAutofit fontScale="85000" lnSpcReduction="20000"/>
          </a:bodyPr>
          <a:lstStyle/>
          <a:p>
            <a:fld id="{6F5439F3-097B-4A56-B2E9-A447F1D80500}" type="slidenum">
              <a:rPr lang="tr-TR" smtClean="0"/>
              <a:pPr/>
              <a:t>19</a:t>
            </a:fld>
            <a:endParaRPr lang="tr-TR"/>
          </a:p>
        </p:txBody>
      </p:sp>
      <p:sp>
        <p:nvSpPr>
          <p:cNvPr id="5" name="Content Placeholder 4">
            <a:extLst>
              <a:ext uri="{FF2B5EF4-FFF2-40B4-BE49-F238E27FC236}">
                <a16:creationId xmlns:a16="http://schemas.microsoft.com/office/drawing/2014/main" id="{36EABD97-274C-431B-B3D6-56ECB60D6A17}"/>
              </a:ext>
            </a:extLst>
          </p:cNvPr>
          <p:cNvSpPr>
            <a:spLocks noGrp="1"/>
          </p:cNvSpPr>
          <p:nvPr>
            <p:ph sz="quarter" idx="1"/>
          </p:nvPr>
        </p:nvSpPr>
        <p:spPr/>
        <p:txBody>
          <a:bodyPr/>
          <a:lstStyle/>
          <a:p>
            <a:endParaRPr lang="tr-TR" dirty="0"/>
          </a:p>
        </p:txBody>
      </p:sp>
      <p:pic>
        <p:nvPicPr>
          <p:cNvPr id="6" name="Content Placeholder 6" descr="Table&#10;&#10;Description automatically generated">
            <a:extLst>
              <a:ext uri="{FF2B5EF4-FFF2-40B4-BE49-F238E27FC236}">
                <a16:creationId xmlns:a16="http://schemas.microsoft.com/office/drawing/2014/main" id="{1983148C-60EC-4DFC-8418-1604DE906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137" y="1782486"/>
            <a:ext cx="6761963" cy="4694431"/>
          </a:xfrm>
          <a:prstGeom prst="rect">
            <a:avLst/>
          </a:prstGeom>
        </p:spPr>
      </p:pic>
      <p:sp>
        <p:nvSpPr>
          <p:cNvPr id="7" name="Metin kutusu 4">
            <a:extLst>
              <a:ext uri="{FF2B5EF4-FFF2-40B4-BE49-F238E27FC236}">
                <a16:creationId xmlns:a16="http://schemas.microsoft.com/office/drawing/2014/main" id="{F8CFD5BD-A9BC-46B6-B0A1-1446ED6B261E}"/>
              </a:ext>
            </a:extLst>
          </p:cNvPr>
          <p:cNvSpPr txBox="1"/>
          <p:nvPr/>
        </p:nvSpPr>
        <p:spPr>
          <a:xfrm>
            <a:off x="839789" y="1465463"/>
            <a:ext cx="7464422" cy="369332"/>
          </a:xfrm>
          <a:prstGeom prst="rect">
            <a:avLst/>
          </a:prstGeom>
          <a:noFill/>
        </p:spPr>
        <p:txBody>
          <a:bodyPr wrap="square" rtlCol="0">
            <a:spAutoFit/>
          </a:bodyPr>
          <a:lstStyle/>
          <a:p>
            <a:r>
              <a:rPr lang="tr-TR" dirty="0"/>
              <a:t>FENNER MARKA KAYIŞLAR İÇİN TAVSİYE EDİLEN KAYIŞ GERME KUVVETLERİ</a:t>
            </a:r>
          </a:p>
        </p:txBody>
      </p:sp>
    </p:spTree>
    <p:extLst>
      <p:ext uri="{BB962C8B-B14F-4D97-AF65-F5344CB8AC3E}">
        <p14:creationId xmlns:p14="http://schemas.microsoft.com/office/powerpoint/2010/main" val="1333778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IV. TAHRİK SİSTEMİNİN KAPATILMASI VE KONTROLÜ</a:t>
            </a:r>
            <a:endParaRPr lang="tr-TR" dirty="0"/>
          </a:p>
        </p:txBody>
      </p:sp>
      <p:sp>
        <p:nvSpPr>
          <p:cNvPr id="3" name="Altbilgi Yer Tutucusu 2"/>
          <p:cNvSpPr>
            <a:spLocks noGrp="1"/>
          </p:cNvSpPr>
          <p:nvPr>
            <p:ph type="ftr" sz="quarter" idx="11"/>
          </p:nvPr>
        </p:nvSpPr>
        <p:spPr>
          <a:xfrm>
            <a:off x="3347864" y="6309320"/>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20</a:t>
            </a:fld>
            <a:endParaRPr lang="tr-TR"/>
          </a:p>
        </p:txBody>
      </p:sp>
      <p:pic>
        <p:nvPicPr>
          <p:cNvPr id="6" name="İçerik Yer Tutucusu 5"/>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591377" y="1841039"/>
            <a:ext cx="4033253" cy="944294"/>
          </a:xfr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2775102"/>
            <a:ext cx="4081268" cy="3649134"/>
          </a:xfrm>
          <a:prstGeom prst="rect">
            <a:avLst/>
          </a:prstGeom>
        </p:spPr>
      </p:pic>
      <p:sp>
        <p:nvSpPr>
          <p:cNvPr id="8" name="Metin kutusu 7"/>
          <p:cNvSpPr txBox="1"/>
          <p:nvPr/>
        </p:nvSpPr>
        <p:spPr>
          <a:xfrm>
            <a:off x="2835726" y="1920105"/>
            <a:ext cx="968436" cy="261610"/>
          </a:xfrm>
          <a:prstGeom prst="rect">
            <a:avLst/>
          </a:prstGeom>
          <a:solidFill>
            <a:schemeClr val="accent1"/>
          </a:solidFill>
          <a:ln>
            <a:solidFill>
              <a:schemeClr val="bg1"/>
            </a:solidFill>
          </a:ln>
        </p:spPr>
        <p:txBody>
          <a:bodyPr wrap="square" rtlCol="0">
            <a:spAutoFit/>
          </a:bodyPr>
          <a:lstStyle/>
          <a:p>
            <a:r>
              <a:rPr lang="tr-TR" sz="1100" dirty="0"/>
              <a:t>Kayış kesiti</a:t>
            </a:r>
          </a:p>
        </p:txBody>
      </p:sp>
      <p:sp>
        <p:nvSpPr>
          <p:cNvPr id="9" name="Metin kutusu 8"/>
          <p:cNvSpPr txBox="1"/>
          <p:nvPr/>
        </p:nvSpPr>
        <p:spPr>
          <a:xfrm>
            <a:off x="4000346" y="1935007"/>
            <a:ext cx="830088" cy="600164"/>
          </a:xfrm>
          <a:prstGeom prst="rect">
            <a:avLst/>
          </a:prstGeom>
          <a:solidFill>
            <a:schemeClr val="accent1"/>
          </a:solidFill>
        </p:spPr>
        <p:txBody>
          <a:bodyPr wrap="square" rtlCol="0">
            <a:spAutoFit/>
          </a:bodyPr>
          <a:lstStyle/>
          <a:p>
            <a:r>
              <a:rPr lang="tr-TR" sz="1100" dirty="0"/>
              <a:t>Küçük kasnak çapı</a:t>
            </a:r>
          </a:p>
        </p:txBody>
      </p:sp>
      <p:sp>
        <p:nvSpPr>
          <p:cNvPr id="10" name="Metin kutusu 9"/>
          <p:cNvSpPr txBox="1"/>
          <p:nvPr/>
        </p:nvSpPr>
        <p:spPr>
          <a:xfrm>
            <a:off x="5037735" y="1958220"/>
            <a:ext cx="1521829" cy="430887"/>
          </a:xfrm>
          <a:prstGeom prst="rect">
            <a:avLst/>
          </a:prstGeom>
          <a:solidFill>
            <a:schemeClr val="accent1"/>
          </a:solidFill>
        </p:spPr>
        <p:txBody>
          <a:bodyPr wrap="square" rtlCol="0">
            <a:spAutoFit/>
          </a:bodyPr>
          <a:lstStyle/>
          <a:p>
            <a:r>
              <a:rPr lang="tr-TR" sz="1100" dirty="0"/>
              <a:t>Tavsiye edilen germe kuvveti</a:t>
            </a:r>
          </a:p>
        </p:txBody>
      </p:sp>
      <p:sp>
        <p:nvSpPr>
          <p:cNvPr id="5" name="Metin kutusu 4"/>
          <p:cNvSpPr txBox="1"/>
          <p:nvPr/>
        </p:nvSpPr>
        <p:spPr>
          <a:xfrm>
            <a:off x="1140026" y="1548367"/>
            <a:ext cx="7056784" cy="369332"/>
          </a:xfrm>
          <a:prstGeom prst="rect">
            <a:avLst/>
          </a:prstGeom>
          <a:noFill/>
        </p:spPr>
        <p:txBody>
          <a:bodyPr wrap="square" rtlCol="0">
            <a:spAutoFit/>
          </a:bodyPr>
          <a:lstStyle/>
          <a:p>
            <a:r>
              <a:rPr lang="tr-TR" dirty="0"/>
              <a:t>BAZI GATES KAYIŞLAR İÇİN TAVSİYE EDİLEN KAYIŞ GERME KUVVETLERİ</a:t>
            </a:r>
          </a:p>
        </p:txBody>
      </p:sp>
    </p:spTree>
    <p:extLst>
      <p:ext uri="{BB962C8B-B14F-4D97-AF65-F5344CB8AC3E}">
        <p14:creationId xmlns:p14="http://schemas.microsoft.com/office/powerpoint/2010/main" val="1328431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IV. TAHRİK SİSTEMİNİN KAPATILMASI VE KONTROLÜ</a:t>
            </a:r>
            <a:endParaRPr lang="tr-TR" dirty="0"/>
          </a:p>
        </p:txBody>
      </p:sp>
      <p:sp>
        <p:nvSpPr>
          <p:cNvPr id="3" name="Altbilgi Yer Tutucusu 2"/>
          <p:cNvSpPr>
            <a:spLocks noGrp="1"/>
          </p:cNvSpPr>
          <p:nvPr>
            <p:ph type="ftr" sz="quarter" idx="11"/>
          </p:nvPr>
        </p:nvSpPr>
        <p:spPr>
          <a:xfrm>
            <a:off x="3347864" y="6309320"/>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21</a:t>
            </a:fld>
            <a:endParaRPr lang="tr-TR"/>
          </a:p>
        </p:txBody>
      </p:sp>
      <p:sp>
        <p:nvSpPr>
          <p:cNvPr id="5" name="İçerik Yer Tutucusu 4"/>
          <p:cNvSpPr>
            <a:spLocks noGrp="1"/>
          </p:cNvSpPr>
          <p:nvPr>
            <p:ph sz="quarter" idx="1"/>
          </p:nvPr>
        </p:nvSpPr>
        <p:spPr>
          <a:xfrm>
            <a:off x="612648" y="1600200"/>
            <a:ext cx="8153400" cy="604664"/>
          </a:xfrm>
        </p:spPr>
        <p:txBody>
          <a:bodyPr/>
          <a:lstStyle/>
          <a:p>
            <a:pPr marL="0" indent="0">
              <a:buNone/>
            </a:pPr>
            <a:r>
              <a:rPr lang="tr-TR" dirty="0" err="1"/>
              <a:t>Sonik</a:t>
            </a:r>
            <a:r>
              <a:rPr lang="tr-TR" dirty="0"/>
              <a:t> Gerginlik Ölçer</a:t>
            </a:r>
          </a:p>
          <a:p>
            <a:pPr marL="0" indent="0">
              <a:buNone/>
            </a:pPr>
            <a:endParaRPr lang="tr-TR" dirty="0"/>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2204864"/>
            <a:ext cx="2650370" cy="2256540"/>
          </a:xfrm>
          <a:prstGeom prst="rect">
            <a:avLst/>
          </a:prstGeom>
        </p:spPr>
      </p:pic>
      <p:sp>
        <p:nvSpPr>
          <p:cNvPr id="7" name="Metin kutusu 6"/>
          <p:cNvSpPr txBox="1"/>
          <p:nvPr/>
        </p:nvSpPr>
        <p:spPr>
          <a:xfrm>
            <a:off x="539552" y="2348880"/>
            <a:ext cx="4824536" cy="2031325"/>
          </a:xfrm>
          <a:prstGeom prst="rect">
            <a:avLst/>
          </a:prstGeom>
          <a:noFill/>
        </p:spPr>
        <p:txBody>
          <a:bodyPr wrap="square" rtlCol="0">
            <a:spAutoFit/>
          </a:bodyPr>
          <a:lstStyle/>
          <a:p>
            <a:pPr algn="just"/>
            <a:r>
              <a:rPr lang="tr-TR" dirty="0" err="1">
                <a:latin typeface="Arial" pitchFamily="34" charset="0"/>
                <a:cs typeface="Arial" pitchFamily="34" charset="0"/>
              </a:rPr>
              <a:t>Sonik</a:t>
            </a:r>
            <a:r>
              <a:rPr lang="tr-TR" dirty="0">
                <a:latin typeface="Arial" pitchFamily="34" charset="0"/>
                <a:cs typeface="Arial" pitchFamily="34" charset="0"/>
              </a:rPr>
              <a:t> gerginlik ölçme cihazları kayışın çalışma sırasında ürettiği ses dalgalarını analiz ederek kayış gerginliğini ölçer. Kayışlar gerginlik, kütle  ve uzunluklarına bağlı olarak belirli bir frekansta titreşir. Bu tip cihazlar  ortaya çıkan bu frekansı gerginlik değerine dönüştürerek çalışırlar.</a:t>
            </a:r>
            <a:r>
              <a:rPr lang="en-US" dirty="0">
                <a:latin typeface="Arial" pitchFamily="34" charset="0"/>
                <a:cs typeface="Arial" pitchFamily="34" charset="0"/>
              </a:rPr>
              <a:t> </a:t>
            </a:r>
            <a:endParaRPr lang="tr-TR" dirty="0">
              <a:latin typeface="Arial" pitchFamily="34" charset="0"/>
              <a:cs typeface="Arial" pitchFamily="34" charset="0"/>
            </a:endParaRPr>
          </a:p>
        </p:txBody>
      </p:sp>
    </p:spTree>
    <p:extLst>
      <p:ext uri="{BB962C8B-B14F-4D97-AF65-F5344CB8AC3E}">
        <p14:creationId xmlns:p14="http://schemas.microsoft.com/office/powerpoint/2010/main" val="2139196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IV. TAHRİK SİSTEMİNİN KAPATILMASI VE KONTROLÜ</a:t>
            </a:r>
            <a:endParaRPr lang="tr-TR" dirty="0"/>
          </a:p>
        </p:txBody>
      </p:sp>
      <p:sp>
        <p:nvSpPr>
          <p:cNvPr id="3" name="Altbilgi Yer Tutucusu 2"/>
          <p:cNvSpPr>
            <a:spLocks noGrp="1"/>
          </p:cNvSpPr>
          <p:nvPr>
            <p:ph type="ftr" sz="quarter" idx="11"/>
          </p:nvPr>
        </p:nvSpPr>
        <p:spPr>
          <a:xfrm>
            <a:off x="3347864" y="6237312"/>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22</a:t>
            </a:fld>
            <a:endParaRPr lang="tr-TR"/>
          </a:p>
        </p:txBody>
      </p:sp>
      <p:sp>
        <p:nvSpPr>
          <p:cNvPr id="5" name="İçerik Yer Tutucusu 4"/>
          <p:cNvSpPr>
            <a:spLocks noGrp="1"/>
          </p:cNvSpPr>
          <p:nvPr>
            <p:ph sz="quarter" idx="1"/>
          </p:nvPr>
        </p:nvSpPr>
        <p:spPr>
          <a:xfrm>
            <a:off x="179512" y="1600200"/>
            <a:ext cx="3096344" cy="748680"/>
          </a:xfrm>
        </p:spPr>
        <p:txBody>
          <a:bodyPr>
            <a:noAutofit/>
          </a:bodyPr>
          <a:lstStyle/>
          <a:p>
            <a:pPr marL="0" indent="0">
              <a:buNone/>
            </a:pPr>
            <a:r>
              <a:rPr lang="tr-TR" sz="2400" dirty="0"/>
              <a:t>Konvansiyonel-</a:t>
            </a:r>
          </a:p>
          <a:p>
            <a:pPr marL="0" indent="0">
              <a:buNone/>
            </a:pPr>
            <a:r>
              <a:rPr lang="tr-TR" sz="2400" dirty="0"/>
              <a:t>Analog Gerginlik Ölçer</a:t>
            </a: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1501188"/>
            <a:ext cx="3582452" cy="5036506"/>
          </a:xfrm>
          <a:prstGeom prst="rect">
            <a:avLst/>
          </a:prstGeom>
        </p:spPr>
      </p:pic>
    </p:spTree>
    <p:extLst>
      <p:ext uri="{BB962C8B-B14F-4D97-AF65-F5344CB8AC3E}">
        <p14:creationId xmlns:p14="http://schemas.microsoft.com/office/powerpoint/2010/main" val="1235856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IV. TAHRİK SİSTEMİNİN KAPATILMASI VE KONTROLÜ</a:t>
            </a:r>
            <a:endParaRPr lang="tr-TR" dirty="0"/>
          </a:p>
        </p:txBody>
      </p:sp>
      <p:sp>
        <p:nvSpPr>
          <p:cNvPr id="3" name="Altbilgi Yer Tutucusu 2"/>
          <p:cNvSpPr>
            <a:spLocks noGrp="1"/>
          </p:cNvSpPr>
          <p:nvPr>
            <p:ph type="ftr" sz="quarter" idx="11"/>
          </p:nvPr>
        </p:nvSpPr>
        <p:spPr>
          <a:xfrm>
            <a:off x="3347864" y="6237312"/>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23</a:t>
            </a:fld>
            <a:endParaRPr lang="tr-TR"/>
          </a:p>
        </p:txBody>
      </p:sp>
      <p:sp>
        <p:nvSpPr>
          <p:cNvPr id="5" name="İçerik Yer Tutucusu 4"/>
          <p:cNvSpPr>
            <a:spLocks noGrp="1"/>
          </p:cNvSpPr>
          <p:nvPr>
            <p:ph sz="quarter" idx="1"/>
          </p:nvPr>
        </p:nvSpPr>
        <p:spPr>
          <a:xfrm>
            <a:off x="84221" y="1563994"/>
            <a:ext cx="9089504" cy="460648"/>
          </a:xfrm>
        </p:spPr>
        <p:txBody>
          <a:bodyPr>
            <a:noAutofit/>
          </a:bodyPr>
          <a:lstStyle/>
          <a:p>
            <a:pPr marL="0" indent="0" algn="ctr">
              <a:buNone/>
            </a:pPr>
            <a:r>
              <a:rPr lang="tr-TR" sz="2000" dirty="0"/>
              <a:t>Gerginlik ölçümünde çok hassas sonuçlar vermese de dijital el terazisi de kullanılabilir </a:t>
            </a: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3848" y="2234957"/>
            <a:ext cx="3168352" cy="4224469"/>
          </a:xfrm>
          <a:prstGeom prst="rect">
            <a:avLst/>
          </a:prstGeom>
        </p:spPr>
      </p:pic>
    </p:spTree>
    <p:extLst>
      <p:ext uri="{BB962C8B-B14F-4D97-AF65-F5344CB8AC3E}">
        <p14:creationId xmlns:p14="http://schemas.microsoft.com/office/powerpoint/2010/main" val="994906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V. KAYIŞ-KASNAK MONTAJI</a:t>
            </a:r>
            <a:endParaRPr lang="tr-TR" dirty="0"/>
          </a:p>
        </p:txBody>
      </p:sp>
      <p:sp>
        <p:nvSpPr>
          <p:cNvPr id="3" name="Altbilgi Yer Tutucusu 2"/>
          <p:cNvSpPr>
            <a:spLocks noGrp="1"/>
          </p:cNvSpPr>
          <p:nvPr>
            <p:ph type="ftr" sz="quarter" idx="11"/>
          </p:nvPr>
        </p:nvSpPr>
        <p:spPr>
          <a:xfrm>
            <a:off x="3347864" y="6309320"/>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24</a:t>
            </a:fld>
            <a:endParaRPr lang="tr-TR"/>
          </a:p>
        </p:txBody>
      </p:sp>
      <p:sp>
        <p:nvSpPr>
          <p:cNvPr id="5" name="İçerik Yer Tutucusu 4"/>
          <p:cNvSpPr>
            <a:spLocks noGrp="1"/>
          </p:cNvSpPr>
          <p:nvPr>
            <p:ph sz="quarter" idx="1"/>
          </p:nvPr>
        </p:nvSpPr>
        <p:spPr>
          <a:xfrm>
            <a:off x="612648" y="1600200"/>
            <a:ext cx="8153400" cy="4781128"/>
          </a:xfrm>
        </p:spPr>
        <p:txBody>
          <a:bodyPr>
            <a:normAutofit fontScale="77500" lnSpcReduction="20000"/>
          </a:bodyPr>
          <a:lstStyle/>
          <a:p>
            <a:pPr marL="0" indent="0">
              <a:buNone/>
            </a:pPr>
            <a:r>
              <a:rPr lang="en-US" dirty="0">
                <a:latin typeface="Arial" pitchFamily="34" charset="0"/>
                <a:cs typeface="Arial" pitchFamily="34" charset="0"/>
              </a:rPr>
              <a:t>V-</a:t>
            </a:r>
            <a:r>
              <a:rPr lang="tr-TR" dirty="0">
                <a:latin typeface="Arial" pitchFamily="34" charset="0"/>
                <a:cs typeface="Arial" pitchFamily="34" charset="0"/>
              </a:rPr>
              <a:t>Kayış Montajı</a:t>
            </a:r>
          </a:p>
          <a:p>
            <a:pPr marL="514350" indent="-514350" algn="just">
              <a:buAutoNum type="arabicPeriod"/>
            </a:pPr>
            <a:r>
              <a:rPr lang="tr-TR" dirty="0">
                <a:latin typeface="Arial" pitchFamily="34" charset="0"/>
                <a:cs typeface="Arial" pitchFamily="34" charset="0"/>
              </a:rPr>
              <a:t>Güç kaynağı kesildikten ve koruyucu çıkartıldıktan sonra, kayış gevşeyene kadar motor montaj </a:t>
            </a:r>
            <a:r>
              <a:rPr lang="tr-TR" dirty="0" err="1">
                <a:latin typeface="Arial" pitchFamily="34" charset="0"/>
                <a:cs typeface="Arial" pitchFamily="34" charset="0"/>
              </a:rPr>
              <a:t>civatalarını</a:t>
            </a:r>
            <a:r>
              <a:rPr lang="tr-TR" dirty="0">
                <a:latin typeface="Arial" pitchFamily="34" charset="0"/>
                <a:cs typeface="Arial" pitchFamily="34" charset="0"/>
              </a:rPr>
              <a:t> gevşetin. Kayışı asla manivela ile açmayın.</a:t>
            </a:r>
          </a:p>
          <a:p>
            <a:pPr marL="514350" indent="-514350" algn="just">
              <a:buAutoNum type="arabicPeriod"/>
            </a:pPr>
            <a:r>
              <a:rPr lang="tr-TR" dirty="0">
                <a:latin typeface="Arial" pitchFamily="34" charset="0"/>
                <a:cs typeface="Arial" pitchFamily="34" charset="0"/>
              </a:rPr>
              <a:t>Eski kayışları çıkartın. Kayışı anormal aşınmalara karşı kontrol edin. Aşırı aşınma kayış seçim ve bakım prosedürlerinde sorunlara da işaret edebilir.</a:t>
            </a:r>
          </a:p>
          <a:p>
            <a:pPr marL="514350" indent="-514350" algn="just">
              <a:buAutoNum type="arabicPeriod"/>
            </a:pPr>
            <a:r>
              <a:rPr lang="tr-TR" dirty="0">
                <a:latin typeface="Arial" pitchFamily="34" charset="0"/>
                <a:cs typeface="Arial" pitchFamily="34" charset="0"/>
              </a:rPr>
              <a:t>İmalatçı firmaların kataloglarından doğru kayış seçimini yapın.</a:t>
            </a:r>
          </a:p>
          <a:p>
            <a:pPr marL="514350" indent="-514350" algn="just">
              <a:buAutoNum type="arabicPeriod"/>
            </a:pPr>
            <a:r>
              <a:rPr lang="tr-TR" dirty="0">
                <a:latin typeface="Arial" pitchFamily="34" charset="0"/>
                <a:cs typeface="Arial" pitchFamily="34" charset="0"/>
              </a:rPr>
              <a:t>Kayış ve kasnak bir miktar uçucu olmayan </a:t>
            </a:r>
            <a:r>
              <a:rPr lang="tr-TR" dirty="0" err="1">
                <a:latin typeface="Arial" pitchFamily="34" charset="0"/>
                <a:cs typeface="Arial" pitchFamily="34" charset="0"/>
              </a:rPr>
              <a:t>solventle</a:t>
            </a:r>
            <a:r>
              <a:rPr lang="tr-TR" dirty="0">
                <a:latin typeface="Arial" pitchFamily="34" charset="0"/>
                <a:cs typeface="Arial" pitchFamily="34" charset="0"/>
              </a:rPr>
              <a:t> ıslatılıp temizlenebilir. Aşırı </a:t>
            </a:r>
            <a:r>
              <a:rPr lang="tr-TR" dirty="0" err="1">
                <a:latin typeface="Arial" pitchFamily="34" charset="0"/>
                <a:cs typeface="Arial" pitchFamily="34" charset="0"/>
              </a:rPr>
              <a:t>solvent</a:t>
            </a:r>
            <a:r>
              <a:rPr lang="tr-TR" dirty="0">
                <a:latin typeface="Arial" pitchFamily="34" charset="0"/>
                <a:cs typeface="Arial" pitchFamily="34" charset="0"/>
              </a:rPr>
              <a:t> kullanmaktan kaçınılmalıdır. Keskin aletlerle mekanik temizlik yapılmamalıdır. Kayışlar kullanım öncesi kuru olmalıdır.</a:t>
            </a:r>
          </a:p>
        </p:txBody>
      </p:sp>
    </p:spTree>
    <p:extLst>
      <p:ext uri="{BB962C8B-B14F-4D97-AF65-F5344CB8AC3E}">
        <p14:creationId xmlns:p14="http://schemas.microsoft.com/office/powerpoint/2010/main" val="18977380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V. KAYIŞ-KASNAK MONTAJI</a:t>
            </a:r>
            <a:endParaRPr lang="tr-TR" dirty="0"/>
          </a:p>
        </p:txBody>
      </p:sp>
      <p:sp>
        <p:nvSpPr>
          <p:cNvPr id="3" name="Altbilgi Yer Tutucusu 2"/>
          <p:cNvSpPr>
            <a:spLocks noGrp="1"/>
          </p:cNvSpPr>
          <p:nvPr>
            <p:ph type="ftr" sz="quarter" idx="11"/>
          </p:nvPr>
        </p:nvSpPr>
        <p:spPr>
          <a:xfrm>
            <a:off x="3491880" y="6309320"/>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25</a:t>
            </a:fld>
            <a:endParaRPr lang="tr-TR"/>
          </a:p>
        </p:txBody>
      </p:sp>
      <p:sp>
        <p:nvSpPr>
          <p:cNvPr id="5" name="İçerik Yer Tutucusu 4"/>
          <p:cNvSpPr>
            <a:spLocks noGrp="1"/>
          </p:cNvSpPr>
          <p:nvPr>
            <p:ph sz="quarter" idx="1"/>
          </p:nvPr>
        </p:nvSpPr>
        <p:spPr>
          <a:xfrm>
            <a:off x="612648" y="1600200"/>
            <a:ext cx="5111480" cy="4925144"/>
          </a:xfrm>
        </p:spPr>
        <p:txBody>
          <a:bodyPr>
            <a:normAutofit fontScale="85000" lnSpcReduction="20000"/>
          </a:bodyPr>
          <a:lstStyle/>
          <a:p>
            <a:pPr marL="0" lvl="0" indent="0" algn="just">
              <a:buClr>
                <a:srgbClr val="DD8047"/>
              </a:buClr>
              <a:buNone/>
            </a:pPr>
            <a:r>
              <a:rPr lang="tr-TR" sz="2000" dirty="0">
                <a:solidFill>
                  <a:prstClr val="black"/>
                </a:solidFill>
                <a:latin typeface="Arial" pitchFamily="34" charset="0"/>
                <a:cs typeface="Arial" pitchFamily="34" charset="0"/>
              </a:rPr>
              <a:t>5. Kasnakları aşınmaya karşı kontrol edin. Bunun için kasnak mastarları kullanılmalıdır. </a:t>
            </a:r>
            <a:r>
              <a:rPr lang="tr-TR" sz="2000" dirty="0">
                <a:solidFill>
                  <a:srgbClr val="FF0000"/>
                </a:solidFill>
                <a:latin typeface="Arial" pitchFamily="34" charset="0"/>
                <a:cs typeface="Arial" pitchFamily="34" charset="0"/>
              </a:rPr>
              <a:t>0,4mm üzerinde bir aşınma görülüyorsa, kasnak değiştirilmelidir.</a:t>
            </a:r>
            <a:r>
              <a:rPr lang="tr-TR" sz="2000" dirty="0">
                <a:solidFill>
                  <a:prstClr val="black"/>
                </a:solidFill>
                <a:latin typeface="Arial" pitchFamily="34" charset="0"/>
                <a:cs typeface="Arial" pitchFamily="34" charset="0"/>
              </a:rPr>
              <a:t> Kasnak </a:t>
            </a:r>
            <a:r>
              <a:rPr lang="tr-TR" sz="2000" dirty="0" err="1">
                <a:solidFill>
                  <a:prstClr val="black"/>
                </a:solidFill>
                <a:latin typeface="Arial" pitchFamily="34" charset="0"/>
                <a:cs typeface="Arial" pitchFamily="34" charset="0"/>
              </a:rPr>
              <a:t>açısallık</a:t>
            </a:r>
            <a:r>
              <a:rPr lang="tr-TR" sz="2000" dirty="0">
                <a:solidFill>
                  <a:prstClr val="black"/>
                </a:solidFill>
                <a:latin typeface="Arial" pitchFamily="34" charset="0"/>
                <a:cs typeface="Arial" pitchFamily="34" charset="0"/>
              </a:rPr>
              <a:t> ve paralellik kontrollerinin doğru yapıldığından emin olun.</a:t>
            </a:r>
          </a:p>
          <a:p>
            <a:pPr marL="0" lvl="0" indent="0" algn="just">
              <a:buClr>
                <a:srgbClr val="DD8047"/>
              </a:buClr>
              <a:buNone/>
            </a:pPr>
            <a:r>
              <a:rPr lang="tr-TR" sz="2000" dirty="0">
                <a:solidFill>
                  <a:prstClr val="black"/>
                </a:solidFill>
                <a:latin typeface="Arial" pitchFamily="34" charset="0"/>
                <a:cs typeface="Arial" pitchFamily="34" charset="0"/>
              </a:rPr>
              <a:t>6. Yatak taşıyıcılar, şaftlar gibi diğer elemanları da ayar, aşınma ve yağlama gibi kontrollerini yapın.</a:t>
            </a:r>
          </a:p>
          <a:p>
            <a:pPr marL="0" lvl="0" indent="0" algn="just">
              <a:buClr>
                <a:srgbClr val="DD8047"/>
              </a:buClr>
              <a:buNone/>
            </a:pPr>
            <a:r>
              <a:rPr lang="tr-TR" sz="2000" dirty="0">
                <a:solidFill>
                  <a:prstClr val="black"/>
                </a:solidFill>
                <a:latin typeface="Arial" pitchFamily="34" charset="0"/>
                <a:cs typeface="Arial" pitchFamily="34" charset="0"/>
              </a:rPr>
              <a:t>7. Yeni kayış yada kayış takımını bağlayın. Eski ve yeni kayışlar bir arada kullanılmamalıdır. Eski ve yeni kayışlar bir arada kullanılırsa yük yalnızca yeni kayışlar tarafından taşınabilir. Bu da erken arızalara yol açacaktır. Benzer şekilde farklı markalara ait kayışlar da bir arada kullanılmamalıdır.</a:t>
            </a:r>
          </a:p>
          <a:p>
            <a:pPr marL="0" lvl="0" indent="0" algn="just">
              <a:buClr>
                <a:srgbClr val="DD8047"/>
              </a:buClr>
              <a:buNone/>
            </a:pPr>
            <a:r>
              <a:rPr lang="tr-TR" sz="2000" dirty="0">
                <a:solidFill>
                  <a:prstClr val="black"/>
                </a:solidFill>
                <a:latin typeface="Arial" pitchFamily="34" charset="0"/>
                <a:cs typeface="Arial" pitchFamily="34" charset="0"/>
              </a:rPr>
              <a:t>8. Uygun gerginlik değeri gözlenene kadar eksenler arası mesafeyi ayarlayın.</a:t>
            </a:r>
          </a:p>
          <a:p>
            <a:pPr marL="0" lvl="0" indent="0" algn="just">
              <a:buClr>
                <a:srgbClr val="DD8047"/>
              </a:buClr>
              <a:buNone/>
            </a:pPr>
            <a:r>
              <a:rPr lang="tr-TR" sz="2000" dirty="0">
                <a:solidFill>
                  <a:prstClr val="black"/>
                </a:solidFill>
                <a:latin typeface="Arial" pitchFamily="34" charset="0"/>
                <a:cs typeface="Arial" pitchFamily="34" charset="0"/>
              </a:rPr>
              <a:t>9. Motor bağlantı </a:t>
            </a:r>
            <a:r>
              <a:rPr lang="tr-TR" sz="2000" dirty="0" err="1">
                <a:solidFill>
                  <a:prstClr val="black"/>
                </a:solidFill>
                <a:latin typeface="Arial" pitchFamily="34" charset="0"/>
                <a:cs typeface="Arial" pitchFamily="34" charset="0"/>
              </a:rPr>
              <a:t>civatalarını</a:t>
            </a:r>
            <a:r>
              <a:rPr lang="tr-TR" sz="2000" dirty="0">
                <a:solidFill>
                  <a:prstClr val="black"/>
                </a:solidFill>
                <a:latin typeface="Arial" pitchFamily="34" charset="0"/>
                <a:cs typeface="Arial" pitchFamily="34" charset="0"/>
              </a:rPr>
              <a:t> uygun </a:t>
            </a:r>
            <a:r>
              <a:rPr lang="tr-TR" sz="2000" dirty="0" err="1">
                <a:solidFill>
                  <a:prstClr val="black"/>
                </a:solidFill>
                <a:latin typeface="Arial" pitchFamily="34" charset="0"/>
                <a:cs typeface="Arial" pitchFamily="34" charset="0"/>
              </a:rPr>
              <a:t>tork</a:t>
            </a:r>
            <a:r>
              <a:rPr lang="tr-TR" sz="2000" dirty="0">
                <a:solidFill>
                  <a:prstClr val="black"/>
                </a:solidFill>
                <a:latin typeface="Arial" pitchFamily="34" charset="0"/>
                <a:cs typeface="Arial" pitchFamily="34" charset="0"/>
              </a:rPr>
              <a:t> değerlerinde sıkın.</a:t>
            </a:r>
          </a:p>
          <a:p>
            <a:pPr marL="0" lvl="0" indent="0" algn="just">
              <a:buClr>
                <a:srgbClr val="DD8047"/>
              </a:buClr>
              <a:buNone/>
            </a:pPr>
            <a:r>
              <a:rPr lang="tr-TR" sz="2000" dirty="0">
                <a:solidFill>
                  <a:prstClr val="black"/>
                </a:solidFill>
                <a:latin typeface="Arial" pitchFamily="34" charset="0"/>
                <a:cs typeface="Arial" pitchFamily="34" charset="0"/>
              </a:rPr>
              <a:t>10. Kasnak muhafazasını bağlayın.</a:t>
            </a:r>
          </a:p>
          <a:p>
            <a:pPr marL="0" indent="0">
              <a:buNone/>
            </a:pPr>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1772816"/>
            <a:ext cx="3290557" cy="2450579"/>
          </a:xfrm>
          <a:prstGeom prst="rect">
            <a:avLst/>
          </a:prstGeom>
        </p:spPr>
      </p:pic>
    </p:spTree>
    <p:extLst>
      <p:ext uri="{BB962C8B-B14F-4D97-AF65-F5344CB8AC3E}">
        <p14:creationId xmlns:p14="http://schemas.microsoft.com/office/powerpoint/2010/main" val="804706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V. KAYIŞ-KASNAK MONTAJI</a:t>
            </a:r>
            <a:endParaRPr lang="tr-TR" dirty="0"/>
          </a:p>
        </p:txBody>
      </p:sp>
      <p:sp>
        <p:nvSpPr>
          <p:cNvPr id="3" name="Altbilgi Yer Tutucusu 2"/>
          <p:cNvSpPr>
            <a:spLocks noGrp="1"/>
          </p:cNvSpPr>
          <p:nvPr>
            <p:ph type="ftr" sz="quarter" idx="11"/>
          </p:nvPr>
        </p:nvSpPr>
        <p:spPr>
          <a:xfrm>
            <a:off x="3563888" y="6237312"/>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26</a:t>
            </a:fld>
            <a:endParaRPr lang="tr-TR"/>
          </a:p>
        </p:txBody>
      </p:sp>
      <p:sp>
        <p:nvSpPr>
          <p:cNvPr id="5" name="İçerik Yer Tutucusu 4"/>
          <p:cNvSpPr>
            <a:spLocks noGrp="1"/>
          </p:cNvSpPr>
          <p:nvPr>
            <p:ph sz="quarter" idx="1"/>
          </p:nvPr>
        </p:nvSpPr>
        <p:spPr/>
        <p:txBody>
          <a:bodyPr>
            <a:normAutofit fontScale="92500" lnSpcReduction="20000"/>
          </a:bodyPr>
          <a:lstStyle/>
          <a:p>
            <a:pPr marL="0" indent="0" algn="just">
              <a:buNone/>
            </a:pPr>
            <a:r>
              <a:rPr lang="tr-TR" dirty="0">
                <a:latin typeface="Arial" pitchFamily="34" charset="0"/>
                <a:cs typeface="Arial" pitchFamily="34" charset="0"/>
              </a:rPr>
              <a:t>11. Bir süre kayışları çalıştırın: Bu işlem ilk çalıştırma ve tam yüke ulaşana kadar sürer. Daha sonra sistem durdurulur; tavsiye edilen gerginlik kuvveti ve esneme miktarlarını not edin.</a:t>
            </a:r>
          </a:p>
          <a:p>
            <a:pPr marL="0" indent="0" algn="just">
              <a:buNone/>
            </a:pPr>
            <a:r>
              <a:rPr lang="tr-TR" dirty="0">
                <a:latin typeface="Arial" pitchFamily="34" charset="0"/>
                <a:cs typeface="Arial" pitchFamily="34" charset="0"/>
              </a:rPr>
              <a:t>Mümkünse sistemi 24 saat çalıştırın. Bu çalıştırma ilerleyen dönemde tekrar gerginlik ihtiyacını azaltacaktır.</a:t>
            </a:r>
          </a:p>
          <a:p>
            <a:pPr marL="0" indent="0" algn="just">
              <a:buNone/>
            </a:pPr>
            <a:r>
              <a:rPr lang="tr-TR" dirty="0">
                <a:latin typeface="Arial" pitchFamily="34" charset="0"/>
                <a:cs typeface="Arial" pitchFamily="34" charset="0"/>
              </a:rPr>
              <a:t>12. İlk kalkışta sistemi anormal gürültü yada titreşime karşı gözleyin. Sistemi durdurup yatak ve motoru kontrol edin. Sıcaklık yüksekse kayış gerginliği yüksek olabilir. Yada yataklarda ayar veya uygun olmayan yağlama söz konusu olabilir.</a:t>
            </a:r>
          </a:p>
        </p:txBody>
      </p:sp>
    </p:spTree>
    <p:extLst>
      <p:ext uri="{BB962C8B-B14F-4D97-AF65-F5344CB8AC3E}">
        <p14:creationId xmlns:p14="http://schemas.microsoft.com/office/powerpoint/2010/main" val="1067445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2800" b="1" dirty="0">
                <a:solidFill>
                  <a:srgbClr val="775F55"/>
                </a:solidFill>
              </a:rPr>
              <a:t>V. KAYIŞ-KASNAK MONTAJI</a:t>
            </a:r>
            <a:endParaRPr lang="tr-TR" dirty="0"/>
          </a:p>
        </p:txBody>
      </p:sp>
      <p:sp>
        <p:nvSpPr>
          <p:cNvPr id="3" name="Altbilgi Yer Tutucusu 2"/>
          <p:cNvSpPr>
            <a:spLocks noGrp="1"/>
          </p:cNvSpPr>
          <p:nvPr>
            <p:ph type="ftr" sz="quarter" idx="11"/>
          </p:nvPr>
        </p:nvSpPr>
        <p:spPr>
          <a:xfrm>
            <a:off x="3275856" y="6309320"/>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27</a:t>
            </a:fld>
            <a:endParaRPr lang="tr-TR"/>
          </a:p>
        </p:txBody>
      </p:sp>
      <p:pic>
        <p:nvPicPr>
          <p:cNvPr id="6" name="İçerik Yer Tutucusu 5"/>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156176" y="1628800"/>
            <a:ext cx="2627780" cy="3168352"/>
          </a:xfrm>
        </p:spPr>
      </p:pic>
      <p:sp>
        <p:nvSpPr>
          <p:cNvPr id="7" name="Metin kutusu 6"/>
          <p:cNvSpPr txBox="1"/>
          <p:nvPr/>
        </p:nvSpPr>
        <p:spPr>
          <a:xfrm>
            <a:off x="467544" y="1700808"/>
            <a:ext cx="5688632" cy="2308324"/>
          </a:xfrm>
          <a:prstGeom prst="rect">
            <a:avLst/>
          </a:prstGeom>
          <a:noFill/>
        </p:spPr>
        <p:txBody>
          <a:bodyPr wrap="square" rtlCol="0">
            <a:spAutoFit/>
          </a:bodyPr>
          <a:lstStyle/>
          <a:p>
            <a:r>
              <a:rPr lang="en-US" b="1" dirty="0">
                <a:latin typeface="Arial" pitchFamily="34" charset="0"/>
                <a:cs typeface="Arial" pitchFamily="34" charset="0"/>
              </a:rPr>
              <a:t>3. </a:t>
            </a:r>
            <a:r>
              <a:rPr lang="tr-TR" b="1" dirty="0">
                <a:latin typeface="Arial" pitchFamily="34" charset="0"/>
                <a:cs typeface="Arial" pitchFamily="34" charset="0"/>
              </a:rPr>
              <a:t>Kasnak montajı ve ayarı</a:t>
            </a:r>
          </a:p>
          <a:p>
            <a:pPr algn="just"/>
            <a:r>
              <a:rPr lang="tr-TR" dirty="0">
                <a:latin typeface="Arial" pitchFamily="34" charset="0"/>
                <a:cs typeface="Arial" pitchFamily="34" charset="0"/>
              </a:rPr>
              <a:t>Kasnakların montaj ve doğru ayarlanması son derece önemlidir. Kasnaklar doğru olarak monte edilmeli, </a:t>
            </a:r>
            <a:r>
              <a:rPr lang="tr-TR" dirty="0" err="1">
                <a:latin typeface="Arial" pitchFamily="34" charset="0"/>
                <a:cs typeface="Arial" pitchFamily="34" charset="0"/>
              </a:rPr>
              <a:t>civatalar</a:t>
            </a:r>
            <a:r>
              <a:rPr lang="tr-TR" dirty="0">
                <a:latin typeface="Arial" pitchFamily="34" charset="0"/>
                <a:cs typeface="Arial" pitchFamily="34" charset="0"/>
              </a:rPr>
              <a:t> ve vida setleri uygun </a:t>
            </a:r>
            <a:r>
              <a:rPr lang="tr-TR" dirty="0" err="1">
                <a:latin typeface="Arial" pitchFamily="34" charset="0"/>
                <a:cs typeface="Arial" pitchFamily="34" charset="0"/>
              </a:rPr>
              <a:t>tork</a:t>
            </a:r>
            <a:r>
              <a:rPr lang="tr-TR" dirty="0">
                <a:latin typeface="Arial" pitchFamily="34" charset="0"/>
                <a:cs typeface="Arial" pitchFamily="34" charset="0"/>
              </a:rPr>
              <a:t> değerlerinde sıkılmalıdır.</a:t>
            </a:r>
          </a:p>
          <a:p>
            <a:pPr algn="just"/>
            <a:r>
              <a:rPr lang="tr-TR" dirty="0">
                <a:latin typeface="Arial" pitchFamily="34" charset="0"/>
                <a:cs typeface="Arial" pitchFamily="34" charset="0"/>
              </a:rPr>
              <a:t>Kasnaklar ile şaftın birleştirilmelerinde sıklıkla konik burçlar kullanılır. Farklı kasnaklarla birlikte kullanılabilen burçlar vardır. </a:t>
            </a:r>
          </a:p>
        </p:txBody>
      </p:sp>
      <p:sp>
        <p:nvSpPr>
          <p:cNvPr id="8" name="İçerik Yer Tutucusu 4"/>
          <p:cNvSpPr txBox="1">
            <a:spLocks/>
          </p:cNvSpPr>
          <p:nvPr/>
        </p:nvSpPr>
        <p:spPr>
          <a:xfrm>
            <a:off x="467544" y="4221088"/>
            <a:ext cx="6120680" cy="1872208"/>
          </a:xfrm>
          <a:prstGeom prst="rect">
            <a:avLst/>
          </a:prstGeom>
        </p:spPr>
        <p:txBody>
          <a:bodyPr vert="horz">
            <a:normAutofit fontScale="62500" lnSpcReduction="2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tr-TR" b="1" dirty="0">
                <a:latin typeface="Arial" pitchFamily="34" charset="0"/>
                <a:cs typeface="Arial" pitchFamily="34" charset="0"/>
              </a:rPr>
              <a:t>Konik Burçlar (</a:t>
            </a:r>
            <a:r>
              <a:rPr lang="tr-TR" b="1" dirty="0" err="1">
                <a:latin typeface="Arial" pitchFamily="34" charset="0"/>
                <a:cs typeface="Arial" pitchFamily="34" charset="0"/>
              </a:rPr>
              <a:t>Taper</a:t>
            </a:r>
            <a:r>
              <a:rPr lang="tr-TR" b="1" dirty="0">
                <a:latin typeface="Arial" pitchFamily="34" charset="0"/>
                <a:cs typeface="Arial" pitchFamily="34" charset="0"/>
              </a:rPr>
              <a:t> </a:t>
            </a:r>
            <a:r>
              <a:rPr lang="tr-TR" b="1" dirty="0" err="1">
                <a:latin typeface="Arial" pitchFamily="34" charset="0"/>
                <a:cs typeface="Arial" pitchFamily="34" charset="0"/>
              </a:rPr>
              <a:t>Bushings</a:t>
            </a:r>
            <a:r>
              <a:rPr lang="tr-TR" dirty="0">
                <a:latin typeface="Arial" pitchFamily="34" charset="0"/>
                <a:cs typeface="Arial" pitchFamily="34" charset="0"/>
              </a:rPr>
              <a:t>)</a:t>
            </a:r>
          </a:p>
          <a:p>
            <a:pPr marL="0" indent="0" algn="just">
              <a:buFont typeface="Wingdings"/>
              <a:buNone/>
            </a:pPr>
            <a:r>
              <a:rPr lang="tr-TR" dirty="0">
                <a:latin typeface="Arial" pitchFamily="34" charset="0"/>
                <a:cs typeface="Arial" pitchFamily="34" charset="0"/>
              </a:rPr>
              <a:t>Bağlantı için burç kasnağa yerleştirilir. Delikler (diş açılmış olan değil) karşılıklı denk gelecek şekilde yerleştirilir ve kasnak ve burç grup olarak şafta geçirilir. Vidalar kasnağa diş açılmış bölüme konulur. Kasnak ayarlanır ve vidalar sıkılır. Burç içeri doğru sıkıldıkça şaftı sıkıca kavrar.</a:t>
            </a:r>
            <a:endParaRPr lang="tr-TR" dirty="0"/>
          </a:p>
        </p:txBody>
      </p:sp>
      <p:cxnSp>
        <p:nvCxnSpPr>
          <p:cNvPr id="9" name="Straight Arrow Connector 8">
            <a:extLst>
              <a:ext uri="{FF2B5EF4-FFF2-40B4-BE49-F238E27FC236}">
                <a16:creationId xmlns:a16="http://schemas.microsoft.com/office/drawing/2014/main" id="{9EE96DF5-B63D-449A-8C36-2F54FACA0EDF}"/>
              </a:ext>
            </a:extLst>
          </p:cNvPr>
          <p:cNvCxnSpPr/>
          <p:nvPr/>
        </p:nvCxnSpPr>
        <p:spPr>
          <a:xfrm flipV="1">
            <a:off x="4067944" y="3429000"/>
            <a:ext cx="3456384" cy="936104"/>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766986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2800" b="1" dirty="0">
                <a:solidFill>
                  <a:srgbClr val="775F55"/>
                </a:solidFill>
              </a:rPr>
              <a:t>V. KAYIŞ-KASNAK MONTAJI/Konik Burçların sıkılmasında tavsiye edilen anahtar </a:t>
            </a:r>
            <a:r>
              <a:rPr lang="tr-TR" sz="2800" b="1" dirty="0" err="1">
                <a:solidFill>
                  <a:srgbClr val="775F55"/>
                </a:solidFill>
              </a:rPr>
              <a:t>tork</a:t>
            </a:r>
            <a:r>
              <a:rPr lang="tr-TR" sz="2800" b="1" dirty="0">
                <a:solidFill>
                  <a:srgbClr val="775F55"/>
                </a:solidFill>
              </a:rPr>
              <a:t> değerleri (</a:t>
            </a:r>
            <a:r>
              <a:rPr lang="tr-TR" sz="2800" b="1" dirty="0" err="1">
                <a:solidFill>
                  <a:srgbClr val="775F55"/>
                </a:solidFill>
              </a:rPr>
              <a:t>Nm</a:t>
            </a:r>
            <a:r>
              <a:rPr lang="tr-TR" sz="2800" b="1" dirty="0">
                <a:solidFill>
                  <a:srgbClr val="775F55"/>
                </a:solidFill>
              </a:rPr>
              <a:t>) </a:t>
            </a:r>
            <a:endParaRPr lang="tr-TR" dirty="0"/>
          </a:p>
        </p:txBody>
      </p:sp>
      <p:sp>
        <p:nvSpPr>
          <p:cNvPr id="3" name="Altbilgi Yer Tutucusu 2"/>
          <p:cNvSpPr>
            <a:spLocks noGrp="1"/>
          </p:cNvSpPr>
          <p:nvPr>
            <p:ph type="ftr" sz="quarter" idx="11"/>
          </p:nvPr>
        </p:nvSpPr>
        <p:spPr>
          <a:xfrm>
            <a:off x="3491880" y="6309320"/>
            <a:ext cx="5421083" cy="365125"/>
          </a:xfrm>
        </p:spPr>
        <p:txBody>
          <a:bodyPr/>
          <a:lstStyle/>
          <a:p>
            <a:r>
              <a:rPr lang="tr-TR" dirty="0"/>
              <a:t>Mak. Yük. Tek. Öğr. Nurettin IŞIK</a:t>
            </a:r>
          </a:p>
        </p:txBody>
      </p:sp>
      <p:sp>
        <p:nvSpPr>
          <p:cNvPr id="4" name="Slayt Numarası Yer Tutucusu 3"/>
          <p:cNvSpPr>
            <a:spLocks noGrp="1"/>
          </p:cNvSpPr>
          <p:nvPr>
            <p:ph type="sldNum" sz="quarter" idx="12"/>
          </p:nvPr>
        </p:nvSpPr>
        <p:spPr/>
        <p:txBody>
          <a:bodyPr>
            <a:normAutofit fontScale="85000" lnSpcReduction="20000"/>
          </a:bodyPr>
          <a:lstStyle/>
          <a:p>
            <a:fld id="{6F5439F3-097B-4A56-B2E9-A447F1D80500}" type="slidenum">
              <a:rPr lang="tr-TR" smtClean="0"/>
              <a:pPr/>
              <a:t>28</a:t>
            </a:fld>
            <a:endParaRPr lang="tr-TR"/>
          </a:p>
        </p:txBody>
      </p:sp>
      <p:pic>
        <p:nvPicPr>
          <p:cNvPr id="6" name="İçerik Yer Tutucusu 5"/>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483768" y="1556792"/>
            <a:ext cx="3760310" cy="4711824"/>
          </a:xfrm>
        </p:spPr>
      </p:pic>
    </p:spTree>
    <p:extLst>
      <p:ext uri="{BB962C8B-B14F-4D97-AF65-F5344CB8AC3E}">
        <p14:creationId xmlns:p14="http://schemas.microsoft.com/office/powerpoint/2010/main" val="20725351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49AFD-A022-456B-8D25-49BE81D798D6}"/>
              </a:ext>
            </a:extLst>
          </p:cNvPr>
          <p:cNvSpPr>
            <a:spLocks noGrp="1"/>
          </p:cNvSpPr>
          <p:nvPr>
            <p:ph type="title"/>
          </p:nvPr>
        </p:nvSpPr>
        <p:spPr/>
        <p:txBody>
          <a:bodyPr/>
          <a:lstStyle/>
          <a:p>
            <a:endParaRPr lang="tr-TR" dirty="0"/>
          </a:p>
        </p:txBody>
      </p:sp>
      <p:sp>
        <p:nvSpPr>
          <p:cNvPr id="3" name="Footer Placeholder 2">
            <a:extLst>
              <a:ext uri="{FF2B5EF4-FFF2-40B4-BE49-F238E27FC236}">
                <a16:creationId xmlns:a16="http://schemas.microsoft.com/office/drawing/2014/main" id="{FAC2ADF5-9E03-4F30-BFBA-3D3C0D0EACCA}"/>
              </a:ext>
            </a:extLst>
          </p:cNvPr>
          <p:cNvSpPr>
            <a:spLocks noGrp="1"/>
          </p:cNvSpPr>
          <p:nvPr>
            <p:ph type="ftr" sz="quarter" idx="11"/>
          </p:nvPr>
        </p:nvSpPr>
        <p:spPr>
          <a:xfrm>
            <a:off x="3491880" y="6118508"/>
            <a:ext cx="5421083" cy="365125"/>
          </a:xfrm>
        </p:spPr>
        <p:txBody>
          <a:bodyPr/>
          <a:lstStyle/>
          <a:p>
            <a:r>
              <a:rPr lang="tr-TR" dirty="0"/>
              <a:t>Mak. Yük. Tek. Öğr. Nurettin IŞIK</a:t>
            </a:r>
          </a:p>
        </p:txBody>
      </p:sp>
      <p:sp>
        <p:nvSpPr>
          <p:cNvPr id="4" name="Slide Number Placeholder 3">
            <a:extLst>
              <a:ext uri="{FF2B5EF4-FFF2-40B4-BE49-F238E27FC236}">
                <a16:creationId xmlns:a16="http://schemas.microsoft.com/office/drawing/2014/main" id="{2E4531A9-A11A-4733-B8F0-73E7BA9378C8}"/>
              </a:ext>
            </a:extLst>
          </p:cNvPr>
          <p:cNvSpPr>
            <a:spLocks noGrp="1"/>
          </p:cNvSpPr>
          <p:nvPr>
            <p:ph type="sldNum" sz="quarter" idx="12"/>
          </p:nvPr>
        </p:nvSpPr>
        <p:spPr/>
        <p:txBody>
          <a:bodyPr>
            <a:normAutofit fontScale="85000" lnSpcReduction="20000"/>
          </a:bodyPr>
          <a:lstStyle/>
          <a:p>
            <a:fld id="{6F5439F3-097B-4A56-B2E9-A447F1D80500}" type="slidenum">
              <a:rPr lang="tr-TR" smtClean="0"/>
              <a:pPr/>
              <a:t>29</a:t>
            </a:fld>
            <a:endParaRPr lang="tr-TR"/>
          </a:p>
        </p:txBody>
      </p:sp>
      <p:sp>
        <p:nvSpPr>
          <p:cNvPr id="5" name="Content Placeholder 4">
            <a:extLst>
              <a:ext uri="{FF2B5EF4-FFF2-40B4-BE49-F238E27FC236}">
                <a16:creationId xmlns:a16="http://schemas.microsoft.com/office/drawing/2014/main" id="{8D6ADD79-063C-475D-9769-F938500200A0}"/>
              </a:ext>
            </a:extLst>
          </p:cNvPr>
          <p:cNvSpPr>
            <a:spLocks noGrp="1"/>
          </p:cNvSpPr>
          <p:nvPr>
            <p:ph sz="quarter" idx="1"/>
          </p:nvPr>
        </p:nvSpPr>
        <p:spPr/>
        <p:txBody>
          <a:bodyPr/>
          <a:lstStyle/>
          <a:p>
            <a:pPr algn="just"/>
            <a:r>
              <a:rPr lang="tr-TR" dirty="0"/>
              <a:t>Bakım ve kontrollerde havalandırma üniteleri fan hücrelerinde kayış gerdirme kuvvetlerinin etiketlenmesi doğru gerdirme kuvvetinin temininde işçilik hatalarının azaltılmasına yardımcı olacaktır.</a:t>
            </a:r>
          </a:p>
        </p:txBody>
      </p:sp>
    </p:spTree>
    <p:extLst>
      <p:ext uri="{BB962C8B-B14F-4D97-AF65-F5344CB8AC3E}">
        <p14:creationId xmlns:p14="http://schemas.microsoft.com/office/powerpoint/2010/main" val="8428832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2A0C2-AB86-4BAE-9842-15D703238D4A}"/>
              </a:ext>
            </a:extLst>
          </p:cNvPr>
          <p:cNvSpPr>
            <a:spLocks noGrp="1"/>
          </p:cNvSpPr>
          <p:nvPr>
            <p:ph type="title"/>
          </p:nvPr>
        </p:nvSpPr>
        <p:spPr/>
        <p:txBody>
          <a:bodyPr/>
          <a:lstStyle/>
          <a:p>
            <a:r>
              <a:rPr lang="tr-TR" dirty="0"/>
              <a:t>Örnek Kayış Gerginlik Etiketleri</a:t>
            </a:r>
          </a:p>
        </p:txBody>
      </p:sp>
      <p:sp>
        <p:nvSpPr>
          <p:cNvPr id="3" name="Footer Placeholder 2">
            <a:extLst>
              <a:ext uri="{FF2B5EF4-FFF2-40B4-BE49-F238E27FC236}">
                <a16:creationId xmlns:a16="http://schemas.microsoft.com/office/drawing/2014/main" id="{84010F7A-1B34-41B2-8704-48752474E142}"/>
              </a:ext>
            </a:extLst>
          </p:cNvPr>
          <p:cNvSpPr>
            <a:spLocks noGrp="1"/>
          </p:cNvSpPr>
          <p:nvPr>
            <p:ph type="ftr" sz="quarter" idx="11"/>
          </p:nvPr>
        </p:nvSpPr>
        <p:spPr>
          <a:xfrm>
            <a:off x="3491880" y="6248206"/>
            <a:ext cx="5421083" cy="365125"/>
          </a:xfrm>
        </p:spPr>
        <p:txBody>
          <a:bodyPr/>
          <a:lstStyle/>
          <a:p>
            <a:r>
              <a:rPr lang="tr-TR" dirty="0"/>
              <a:t>Mak. Yük. Tek. Öğr. Nurettin IŞIK</a:t>
            </a:r>
          </a:p>
        </p:txBody>
      </p:sp>
      <p:sp>
        <p:nvSpPr>
          <p:cNvPr id="4" name="Slide Number Placeholder 3">
            <a:extLst>
              <a:ext uri="{FF2B5EF4-FFF2-40B4-BE49-F238E27FC236}">
                <a16:creationId xmlns:a16="http://schemas.microsoft.com/office/drawing/2014/main" id="{ED79945B-D74B-4F16-98DE-71A3DB58E945}"/>
              </a:ext>
            </a:extLst>
          </p:cNvPr>
          <p:cNvSpPr>
            <a:spLocks noGrp="1"/>
          </p:cNvSpPr>
          <p:nvPr>
            <p:ph type="sldNum" sz="quarter" idx="12"/>
          </p:nvPr>
        </p:nvSpPr>
        <p:spPr/>
        <p:txBody>
          <a:bodyPr>
            <a:normAutofit fontScale="85000" lnSpcReduction="20000"/>
          </a:bodyPr>
          <a:lstStyle/>
          <a:p>
            <a:fld id="{6F5439F3-097B-4A56-B2E9-A447F1D80500}" type="slidenum">
              <a:rPr lang="tr-TR" smtClean="0"/>
              <a:pPr/>
              <a:t>30</a:t>
            </a:fld>
            <a:endParaRPr lang="tr-TR"/>
          </a:p>
        </p:txBody>
      </p:sp>
      <p:pic>
        <p:nvPicPr>
          <p:cNvPr id="7" name="Content Placeholder 6">
            <a:extLst>
              <a:ext uri="{FF2B5EF4-FFF2-40B4-BE49-F238E27FC236}">
                <a16:creationId xmlns:a16="http://schemas.microsoft.com/office/drawing/2014/main" id="{ECC31DC3-6824-441C-92C5-C2D703C6FB27}"/>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822234" y="1628800"/>
            <a:ext cx="3334947" cy="4619406"/>
          </a:xfrm>
        </p:spPr>
      </p:pic>
      <p:pic>
        <p:nvPicPr>
          <p:cNvPr id="9" name="Picture 8">
            <a:extLst>
              <a:ext uri="{FF2B5EF4-FFF2-40B4-BE49-F238E27FC236}">
                <a16:creationId xmlns:a16="http://schemas.microsoft.com/office/drawing/2014/main" id="{FE68080D-5FE9-464F-AA04-53C5759664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4234" y="1639961"/>
            <a:ext cx="3334947" cy="4580716"/>
          </a:xfrm>
          <a:prstGeom prst="rect">
            <a:avLst/>
          </a:prstGeom>
        </p:spPr>
      </p:pic>
    </p:spTree>
    <p:extLst>
      <p:ext uri="{BB962C8B-B14F-4D97-AF65-F5344CB8AC3E}">
        <p14:creationId xmlns:p14="http://schemas.microsoft.com/office/powerpoint/2010/main" val="114728771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talama">
  <a:themeElements>
    <a:clrScheme name="Ortalama">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rtalama">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rtalam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3501</TotalTime>
  <Words>2351</Words>
  <Application>Microsoft Office PowerPoint</Application>
  <PresentationFormat>On-screen Show (4:3)</PresentationFormat>
  <Paragraphs>221</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Tw Cen MT</vt:lpstr>
      <vt:lpstr>Wingdings</vt:lpstr>
      <vt:lpstr>Wingdings 2</vt:lpstr>
      <vt:lpstr>Ortalama</vt:lpstr>
      <vt:lpstr>kAYIŞ-KASNAK mekanİzmalarI MONTAJ VE BAKIMI</vt:lpstr>
      <vt:lpstr>PowerPoint Presentation</vt:lpstr>
      <vt:lpstr>I. GİRİŞ 1. Niçin Koruyucu Bakım?</vt:lpstr>
      <vt:lpstr>II. GÜVENLİ ÇALIŞMA ORTAMI</vt:lpstr>
      <vt:lpstr>II. GÜVENLİ ÇALIŞMA ORTAMI</vt:lpstr>
      <vt:lpstr>II. GÜVENLİ ÇALIŞMA ORTAMI</vt:lpstr>
      <vt:lpstr>II. GÜVENLİ ÇALIŞMA ORTAMI</vt:lpstr>
      <vt:lpstr>III. KORUYUCU BAKIM</vt:lpstr>
      <vt:lpstr>III. KORUYUCU BAKIM</vt:lpstr>
      <vt:lpstr>III. KORUYUCU BAKIM</vt:lpstr>
      <vt:lpstr>IV. TAHRİK SİSTEMİNİN KAPATILMASI VE KONTROLÜ</vt:lpstr>
      <vt:lpstr>IV. TAHRİK SİSTEMİNİN KAPATILMASI VE KONTROLÜ</vt:lpstr>
      <vt:lpstr>IV. TAHRİK SİSTEMİNİN KAPATILMASI VE KONTROLÜ</vt:lpstr>
      <vt:lpstr>IV. TAHRİK SİSTEMİNİN KAPATILMASI VE KONTROLÜ</vt:lpstr>
      <vt:lpstr>IV. TAHRİK SİSTEMİNİN KAPATILMASI VE KONTROLÜ</vt:lpstr>
      <vt:lpstr>IV. TAHRİK SİSTEMİNİN KAPATILMASI VE KONTROLÜ</vt:lpstr>
      <vt:lpstr>IV. TAHRİK SİSTEMİNİN KAPATILMASI VE KONTROLÜ</vt:lpstr>
      <vt:lpstr>IV. TAHRİK SİSTEMİNİN KAPATILMASI VE KONTROLÜ</vt:lpstr>
      <vt:lpstr>PowerPoint Presentation</vt:lpstr>
      <vt:lpstr>IV. TAHRİK SİSTEMİNİN KAPATILMASI VE KONTROLÜ</vt:lpstr>
      <vt:lpstr>IV. TAHRİK SİSTEMİNİN KAPATILMASI VE KONTROLÜ</vt:lpstr>
      <vt:lpstr>IV. TAHRİK SİSTEMİNİN KAPATILMASI VE KONTROLÜ</vt:lpstr>
      <vt:lpstr>IV. TAHRİK SİSTEMİNİN KAPATILMASI VE KONTROLÜ</vt:lpstr>
      <vt:lpstr>V. KAYIŞ-KASNAK MONTAJI</vt:lpstr>
      <vt:lpstr>V. KAYIŞ-KASNAK MONTAJI</vt:lpstr>
      <vt:lpstr>V. KAYIŞ-KASNAK MONTAJI</vt:lpstr>
      <vt:lpstr>V. KAYIŞ-KASNAK MONTAJI</vt:lpstr>
      <vt:lpstr>V. KAYIŞ-KASNAK MONTAJI/Konik Burçların sıkılmasında tavsiye edilen anahtar tork değerleri (Nm) </vt:lpstr>
      <vt:lpstr>PowerPoint Presentation</vt:lpstr>
      <vt:lpstr>Örnek Kayış Gerginlik Etiketleri</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BÖLÜM-4 HAVALANDIRMA FANLARI</dc:title>
  <dc:creator>hbu</dc:creator>
  <cp:lastModifiedBy>Isik Nurettin</cp:lastModifiedBy>
  <cp:revision>159</cp:revision>
  <dcterms:created xsi:type="dcterms:W3CDTF">2015-10-24T08:56:09Z</dcterms:created>
  <dcterms:modified xsi:type="dcterms:W3CDTF">2021-07-01T10:20:12Z</dcterms:modified>
</cp:coreProperties>
</file>